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303" r:id="rId2"/>
    <p:sldId id="297" r:id="rId3"/>
    <p:sldId id="257" r:id="rId4"/>
    <p:sldId id="265" r:id="rId5"/>
    <p:sldId id="258" r:id="rId6"/>
    <p:sldId id="266" r:id="rId7"/>
    <p:sldId id="269" r:id="rId8"/>
    <p:sldId id="272" r:id="rId9"/>
    <p:sldId id="273" r:id="rId10"/>
    <p:sldId id="292" r:id="rId11"/>
    <p:sldId id="274" r:id="rId12"/>
    <p:sldId id="293" r:id="rId13"/>
    <p:sldId id="276" r:id="rId14"/>
    <p:sldId id="275" r:id="rId15"/>
    <p:sldId id="277" r:id="rId16"/>
    <p:sldId id="298" r:id="rId17"/>
    <p:sldId id="278" r:id="rId18"/>
    <p:sldId id="279" r:id="rId19"/>
    <p:sldId id="281" r:id="rId20"/>
    <p:sldId id="282" r:id="rId21"/>
    <p:sldId id="302" r:id="rId22"/>
    <p:sldId id="284" r:id="rId23"/>
    <p:sldId id="285" r:id="rId24"/>
    <p:sldId id="299" r:id="rId25"/>
    <p:sldId id="287" r:id="rId26"/>
    <p:sldId id="288" r:id="rId27"/>
    <p:sldId id="289" r:id="rId28"/>
    <p:sldId id="263" r:id="rId29"/>
    <p:sldId id="300" r:id="rId30"/>
    <p:sldId id="301"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63" d="100"/>
          <a:sy n="63" d="100"/>
        </p:scale>
        <p:origin x="80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73152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711200" y="1371600"/>
            <a:ext cx="108712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9B3331F-0F51-47AC-86DD-B2C55FB58002}" type="datetimeFigureOut">
              <a:rPr lang="en-IN" smtClean="0"/>
              <a:pPr/>
              <a:t>02-12-2023</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smtClean="0"/>
            </a:lvl1pPr>
          </a:lstStyle>
          <a:p>
            <a:fld id="{84F31EE0-23AB-4F2F-80D5-182E90CBED27}"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5" name="Group 7"/>
          <p:cNvGrpSpPr>
            <a:grpSpLocks/>
          </p:cNvGrpSpPr>
          <p:nvPr/>
        </p:nvGrpSpPr>
        <p:grpSpPr bwMode="auto">
          <a:xfrm>
            <a:off x="8195733" y="0"/>
            <a:ext cx="3996267"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pPr>
                <a:defRPr/>
              </a:pPr>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8737602" y="228600"/>
            <a:ext cx="2561167"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9B3331F-0F51-47AC-86DD-B2C55FB58002}" type="datetimeFigureOut">
              <a:rPr lang="en-IN" smtClean="0"/>
              <a:pPr/>
              <a:t>02-12-2023</a:t>
            </a:fld>
            <a:endParaRPr lang="en-IN"/>
          </a:p>
        </p:txBody>
      </p:sp>
      <p:sp>
        <p:nvSpPr>
          <p:cNvPr id="11" name="Footer Placeholder 4"/>
          <p:cNvSpPr>
            <a:spLocks noGrp="1"/>
          </p:cNvSpPr>
          <p:nvPr>
            <p:ph type="ftr" sz="quarter" idx="11"/>
          </p:nvPr>
        </p:nvSpPr>
        <p:spPr/>
        <p:txBody>
          <a:bodyPr/>
          <a:lstStyle>
            <a:lvl1pPr>
              <a:defRPr smtClean="0"/>
            </a:lvl1pPr>
          </a:lstStyle>
          <a:p>
            <a:endParaRPr lang="en-IN"/>
          </a:p>
        </p:txBody>
      </p:sp>
      <p:sp>
        <p:nvSpPr>
          <p:cNvPr id="12" name="Slide Number Placeholder 5"/>
          <p:cNvSpPr>
            <a:spLocks noGrp="1"/>
          </p:cNvSpPr>
          <p:nvPr>
            <p:ph type="sldNum" sz="quarter" idx="12"/>
          </p:nvPr>
        </p:nvSpPr>
        <p:spPr/>
        <p:txBody>
          <a:bodyPr/>
          <a:lstStyle>
            <a:lvl1pPr>
              <a:defRPr smtClean="0"/>
            </a:lvl1pPr>
          </a:lstStyle>
          <a:p>
            <a:fld id="{84F31EE0-23AB-4F2F-80D5-182E90CBED27}"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3331F-0F51-47AC-86DD-B2C55FB58002}" type="datetimeFigureOut">
              <a:rPr lang="en-IN" smtClean="0"/>
              <a:pPr/>
              <a:t>02-12-2023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F31EE0-23AB-4F2F-80D5-182E90CBED27}"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36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3716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9B3331F-0F51-47AC-86DD-B2C55FB58002}" type="datetimeFigureOut">
              <a:rPr lang="en-IN" smtClean="0"/>
              <a:pPr/>
              <a:t>02-12-2023</a:t>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b="1" smtClean="0">
                <a:solidFill>
                  <a:srgbClr val="0070C0"/>
                </a:solidFill>
                <a:latin typeface="Times New Roman" pitchFamily="18" charset="0"/>
                <a:ea typeface="ＭＳ Ｐゴシック" charset="-128"/>
                <a:cs typeface="Times New Roman" pitchFamily="18" charset="0"/>
              </a:defRPr>
            </a:lvl1pPr>
          </a:lstStyle>
          <a:p>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0070C0"/>
                </a:solidFill>
                <a:latin typeface="Times New Roman" pitchFamily="18" charset="0"/>
                <a:cs typeface="Times New Roman" pitchFamily="18" charset="0"/>
              </a:defRPr>
            </a:lvl1pPr>
          </a:lstStyle>
          <a:p>
            <a:fld id="{84F31EE0-23AB-4F2F-80D5-182E90CBED27}" type="slidenum">
              <a:rPr lang="en-IN" smtClean="0"/>
              <a:pPr/>
              <a:t>‹#›</a:t>
            </a:fld>
            <a:endParaRPr lang="en-IN"/>
          </a:p>
        </p:txBody>
      </p:sp>
      <p:sp>
        <p:nvSpPr>
          <p:cNvPr id="1031" name="Rectangle 11"/>
          <p:cNvSpPr>
            <a:spLocks noChangeArrowheads="1"/>
          </p:cNvSpPr>
          <p:nvPr/>
        </p:nvSpPr>
        <p:spPr bwMode="auto">
          <a:xfrm>
            <a:off x="0" y="0"/>
            <a:ext cx="12192000" cy="838200"/>
          </a:xfrm>
          <a:prstGeom prst="rect">
            <a:avLst/>
          </a:prstGeom>
          <a:solidFill>
            <a:srgbClr val="FF3300"/>
          </a:solidFill>
          <a:ln w="9525">
            <a:noFill/>
            <a:miter lim="800000"/>
            <a:headEnd/>
            <a:tailEnd/>
          </a:ln>
        </p:spPr>
        <p:txBody>
          <a:bodyPr wrap="none" anchor="ctr"/>
          <a:lstStyle/>
          <a:p>
            <a:pPr>
              <a:defRPr/>
            </a:pPr>
            <a:endParaRPr lang="en-US">
              <a:latin typeface="Calibri" pitchFamily="34" charset="0"/>
            </a:endParaRPr>
          </a:p>
        </p:txBody>
      </p:sp>
      <p:sp>
        <p:nvSpPr>
          <p:cNvPr id="8" name="Rectangle 11"/>
          <p:cNvSpPr>
            <a:spLocks noChangeArrowheads="1"/>
          </p:cNvSpPr>
          <p:nvPr/>
        </p:nvSpPr>
        <p:spPr bwMode="auto">
          <a:xfrm flipV="1">
            <a:off x="0" y="6705600"/>
            <a:ext cx="12192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8737600" y="228600"/>
            <a:ext cx="27432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2" name="Group 7"/>
          <p:cNvGrpSpPr>
            <a:grpSpLocks/>
          </p:cNvGrpSpPr>
          <p:nvPr/>
        </p:nvGrpSpPr>
        <p:grpSpPr bwMode="auto">
          <a:xfrm>
            <a:off x="8195733" y="0"/>
            <a:ext cx="3996267"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pPr>
                <a:defRPr/>
              </a:pPr>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8737602" y="228600"/>
            <a:ext cx="2561167"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8060" y="894080"/>
            <a:ext cx="11340100" cy="3911599"/>
          </a:xfrm>
        </p:spPr>
        <p:txBody>
          <a:bodyPr lIns="228600"/>
          <a:lstStyle/>
          <a:p>
            <a:pPr algn="ctr" eaLnBrk="1" hangingPunct="1"/>
            <a:br>
              <a:rPr lang="en-US" altLang="en-US" sz="3600" b="0" dirty="0">
                <a:latin typeface="Baskerville Old Face" pitchFamily="18" charset="0"/>
              </a:rPr>
            </a:br>
            <a:br>
              <a:rPr lang="en-US" altLang="en-US" sz="3600" b="0" dirty="0">
                <a:latin typeface="Baskerville Old Face" pitchFamily="18" charset="0"/>
              </a:rPr>
            </a:br>
            <a:r>
              <a:rPr lang="en-US" altLang="en-US" sz="3600" b="0" dirty="0">
                <a:latin typeface="Baskerville Old Face" pitchFamily="18" charset="0"/>
              </a:rPr>
              <a:t>Project Name- Pet Adoption</a:t>
            </a:r>
            <a:br>
              <a:rPr lang="en-US" altLang="en-US" sz="3600" b="0" dirty="0">
                <a:latin typeface="Baskerville Old Face" pitchFamily="18" charset="0"/>
              </a:rPr>
            </a:br>
            <a:br>
              <a:rPr lang="en-US" altLang="en-US" sz="3600" b="0" dirty="0">
                <a:latin typeface="Baskerville Old Face" pitchFamily="18" charset="0"/>
              </a:rPr>
            </a:br>
            <a:br>
              <a:rPr lang="en-US" altLang="en-US" sz="3600" b="0" dirty="0">
                <a:latin typeface="Baskerville Old Face" pitchFamily="18" charset="0"/>
              </a:rPr>
            </a:br>
            <a:br>
              <a:rPr lang="en-US" altLang="en-US" sz="3600" b="0" dirty="0">
                <a:latin typeface="Baskerville Old Face" pitchFamily="18" charset="0"/>
              </a:rPr>
            </a:br>
            <a:r>
              <a:rPr lang="en-US" altLang="en-US" sz="3600" b="0" dirty="0">
                <a:latin typeface="Baskerville Old Face" pitchFamily="18" charset="0"/>
              </a:rPr>
              <a:t>							Submitted By- Sahil</a:t>
            </a:r>
            <a:br>
              <a:rPr lang="en-US" altLang="en-US" sz="4000" b="0" dirty="0">
                <a:latin typeface="Baskerville Old Face" pitchFamily="18" charset="0"/>
              </a:rPr>
            </a:br>
            <a:br>
              <a:rPr lang="en-US" altLang="en-US" sz="4000" u="sng" dirty="0">
                <a:latin typeface="Baskerville Old Face" pitchFamily="18" charset="0"/>
              </a:rPr>
            </a:br>
            <a:endParaRPr lang="en-US" altLang="en-US" sz="4000" b="1" u="sng" dirty="0">
              <a:latin typeface="Baskerville Old Face" pitchFamily="18" charset="0"/>
            </a:endParaRPr>
          </a:p>
        </p:txBody>
      </p:sp>
      <p:sp>
        <p:nvSpPr>
          <p:cNvPr id="6" name="Rectangle 5"/>
          <p:cNvSpPr/>
          <p:nvPr/>
        </p:nvSpPr>
        <p:spPr>
          <a:xfrm>
            <a:off x="517237" y="5506720"/>
            <a:ext cx="11083636" cy="646331"/>
          </a:xfrm>
          <a:prstGeom prst="rect">
            <a:avLst/>
          </a:prstGeom>
        </p:spPr>
        <p:txBody>
          <a:bodyPr wrap="square">
            <a:spAutoFit/>
          </a:bodyPr>
          <a:lstStyle/>
          <a:p>
            <a:pPr algn="ctr" eaLnBrk="1" hangingPunct="1"/>
            <a:r>
              <a:rPr lang="en-US" altLang="en-US" dirty="0">
                <a:solidFill>
                  <a:srgbClr val="FF0000"/>
                </a:solidFill>
                <a:latin typeface="Baskerville Old Face" pitchFamily="18" charset="0"/>
              </a:rPr>
              <a:t>Department of Computer Science and Engineering </a:t>
            </a:r>
          </a:p>
          <a:p>
            <a:pPr algn="ctr" eaLnBrk="1" hangingPunct="1"/>
            <a:r>
              <a:rPr lang="en-US" altLang="en-US" dirty="0" err="1">
                <a:solidFill>
                  <a:srgbClr val="FF0000"/>
                </a:solidFill>
                <a:latin typeface="Baskerville Old Face" pitchFamily="18" charset="0"/>
              </a:rPr>
              <a:t>Chitkara</a:t>
            </a:r>
            <a:r>
              <a:rPr lang="en-US" altLang="en-US" dirty="0">
                <a:solidFill>
                  <a:srgbClr val="FF0000"/>
                </a:solidFill>
                <a:latin typeface="Baskerville Old Face" pitchFamily="18" charset="0"/>
              </a:rPr>
              <a:t> University, Punjab</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468" y="1117600"/>
            <a:ext cx="10385399" cy="5112280"/>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635001" y="501541"/>
            <a:ext cx="10972800" cy="1143000"/>
          </a:xfrm>
          <a:prstGeom prst="rect">
            <a:avLst/>
          </a:prstGeom>
        </p:spPr>
        <p:txBody>
          <a:bodyP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sz="7100" b="1" i="1" dirty="0"/>
            </a:br>
            <a:br>
              <a:rPr lang="en-US" sz="3600" b="1" i="1" dirty="0"/>
            </a:br>
            <a:endParaRPr lang="en-US" sz="3600" b="1" i="1" dirty="0"/>
          </a:p>
        </p:txBody>
      </p:sp>
    </p:spTree>
    <p:extLst>
      <p:ext uri="{BB962C8B-B14F-4D97-AF65-F5344CB8AC3E}">
        <p14:creationId xmlns:p14="http://schemas.microsoft.com/office/powerpoint/2010/main" val="1680124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normAutofit/>
          </a:bodyPr>
          <a:lstStyle/>
          <a:p>
            <a:pPr>
              <a:buNone/>
            </a:pPr>
            <a:endParaRPr lang="en-US" dirty="0"/>
          </a:p>
          <a:p>
            <a:pPr algn="just">
              <a:lnSpc>
                <a:spcPct val="150000"/>
              </a:lnSpc>
            </a:pPr>
            <a:r>
              <a:rPr lang="en-US" sz="2000" b="1" dirty="0"/>
              <a:t>Animal Profiles</a:t>
            </a:r>
            <a:r>
              <a:rPr lang="en-US" sz="2000" dirty="0"/>
              <a:t>: Each animal available for adoption have its own profile page that includes photos, a description of the animal's personality and history, and any other relevant information.</a:t>
            </a:r>
          </a:p>
          <a:p>
            <a:pPr algn="just">
              <a:lnSpc>
                <a:spcPct val="150000"/>
              </a:lnSpc>
            </a:pPr>
            <a:endParaRPr lang="en-US" sz="2000" dirty="0"/>
          </a:p>
          <a:p>
            <a:pPr algn="just">
              <a:lnSpc>
                <a:spcPct val="150000"/>
              </a:lnSpc>
            </a:pPr>
            <a:r>
              <a:rPr lang="en-US" sz="2000" b="1" dirty="0"/>
              <a:t>Contact Information</a:t>
            </a:r>
            <a:r>
              <a:rPr lang="en-US" sz="2000" dirty="0"/>
              <a:t>: You should prominently display your contact information on your website, including your phone number, email address, and physical address.</a:t>
            </a:r>
          </a:p>
          <a:p>
            <a:endParaRPr lang="en-US" sz="2800" dirty="0"/>
          </a:p>
          <a:p>
            <a:endParaRPr lang="en-US" sz="2800" b="1"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932" y="1084262"/>
            <a:ext cx="9711267" cy="5462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942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i="1" dirty="0"/>
              <a:t>Continued….</a:t>
            </a:r>
          </a:p>
        </p:txBody>
      </p:sp>
      <p:sp>
        <p:nvSpPr>
          <p:cNvPr id="3" name="Content Placeholder 2"/>
          <p:cNvSpPr>
            <a:spLocks noGrp="1"/>
          </p:cNvSpPr>
          <p:nvPr>
            <p:ph idx="1"/>
          </p:nvPr>
        </p:nvSpPr>
        <p:spPr>
          <a:xfrm>
            <a:off x="304804" y="1210735"/>
            <a:ext cx="4834467" cy="4915433"/>
          </a:xfrm>
        </p:spPr>
        <p:txBody>
          <a:bodyPr/>
          <a:lstStyle/>
          <a:p>
            <a:pPr marL="0" indent="0">
              <a:buNone/>
            </a:pPr>
            <a:endParaRPr lang="en-US" b="1" dirty="0"/>
          </a:p>
          <a:p>
            <a:pPr algn="just">
              <a:lnSpc>
                <a:spcPct val="150000"/>
              </a:lnSpc>
            </a:pPr>
            <a:r>
              <a:rPr lang="en-US" sz="2000" b="1" dirty="0"/>
              <a:t>Adoption Application: </a:t>
            </a:r>
            <a:r>
              <a:rPr lang="en-US" sz="2000" dirty="0"/>
              <a:t> We provided an easy-to-use adoption application form that allows potential adopters to apply for the animal they are interested in.</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6281" y="1014738"/>
            <a:ext cx="6180920" cy="54707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latin typeface="Baskerville Old Face" pitchFamily="18" charset="0"/>
              </a:rPr>
              <a:t>About Back-End</a:t>
            </a:r>
          </a:p>
        </p:txBody>
      </p:sp>
      <p:sp>
        <p:nvSpPr>
          <p:cNvPr id="3" name="Content Placeholder 2"/>
          <p:cNvSpPr>
            <a:spLocks noGrp="1"/>
          </p:cNvSpPr>
          <p:nvPr>
            <p:ph idx="1"/>
          </p:nvPr>
        </p:nvSpPr>
        <p:spPr/>
        <p:txBody>
          <a:bodyPr>
            <a:normAutofit/>
          </a:bodyPr>
          <a:lstStyle/>
          <a:p>
            <a:pPr>
              <a:buNone/>
            </a:pPr>
            <a:r>
              <a:rPr lang="en-US" dirty="0"/>
              <a:t>    </a:t>
            </a:r>
          </a:p>
          <a:p>
            <a:pPr algn="just">
              <a:lnSpc>
                <a:spcPct val="150000"/>
              </a:lnSpc>
              <a:buNone/>
            </a:pPr>
            <a:r>
              <a:rPr lang="en-US" sz="2600" b="1" dirty="0"/>
              <a:t>     </a:t>
            </a:r>
            <a:r>
              <a:rPr lang="en-US" sz="2000" dirty="0"/>
              <a:t>The back end of our website is responsible for managing the data and functionality that powers the front end. This includes tasks such as storing and retrieving data, managing user authentication and authorization, and handling business logic and workflows. </a:t>
            </a:r>
          </a:p>
          <a:p>
            <a:pPr algn="just">
              <a:lnSpc>
                <a:spcPct val="150000"/>
              </a:lnSpc>
              <a:buNone/>
            </a:pPr>
            <a:r>
              <a:rPr lang="en-US" sz="2000" dirty="0"/>
              <a:t>     For the connection of our front end with back end ,we mainly used </a:t>
            </a:r>
            <a:r>
              <a:rPr lang="en-US" sz="2000" dirty="0" err="1"/>
              <a:t>MongoDB</a:t>
            </a:r>
            <a:r>
              <a:rPr lang="en-US" sz="2000" dirty="0"/>
              <a:t>.</a:t>
            </a:r>
          </a:p>
          <a:p>
            <a:pPr algn="just">
              <a:lnSpc>
                <a:spcPct val="150000"/>
              </a:lnSpc>
              <a:buNone/>
            </a:pPr>
            <a:r>
              <a:rPr lang="en-US" sz="2000" dirty="0"/>
              <a:t>     With </a:t>
            </a:r>
            <a:r>
              <a:rPr lang="en-US" sz="2000" dirty="0" err="1"/>
              <a:t>MongoDB</a:t>
            </a:r>
            <a:r>
              <a:rPr lang="en-US" sz="2000" dirty="0"/>
              <a:t>, we can store and manage data for animal profiles, adoption applications, user profiles, events, donations, and more. </a:t>
            </a:r>
            <a:r>
              <a:rPr lang="en-US" sz="2000" dirty="0" err="1"/>
              <a:t>MongoDB</a:t>
            </a:r>
            <a:r>
              <a:rPr lang="en-US" sz="2000" dirty="0"/>
              <a:t> provides a flexible, scalable, and robust database solution that can support the back-end functionality of our website, making it easier to manage and analyze data and provide a seamless user experience for our visitors.</a:t>
            </a:r>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normAutofit/>
          </a:bodyPr>
          <a:lstStyle/>
          <a:p>
            <a:endParaRPr lang="en-US" sz="2800" b="1" dirty="0"/>
          </a:p>
          <a:p>
            <a:pPr algn="just">
              <a:lnSpc>
                <a:spcPct val="150000"/>
              </a:lnSpc>
            </a:pPr>
            <a:r>
              <a:rPr lang="en-US" sz="2000" b="1" dirty="0"/>
              <a:t>Animal Profiles</a:t>
            </a:r>
            <a:r>
              <a:rPr lang="en-US" sz="2000" dirty="0"/>
              <a:t>: Each animal that is available for adoption on our website is represented by a document in our </a:t>
            </a:r>
            <a:r>
              <a:rPr lang="en-US" sz="2000" dirty="0" err="1"/>
              <a:t>MongoDB</a:t>
            </a:r>
            <a:r>
              <a:rPr lang="en-US" sz="2000" dirty="0"/>
              <a:t> database. The document include fields for the animal's name, age, breed, personality traits, medical history, and any other relevant information</a:t>
            </a:r>
          </a:p>
          <a:p>
            <a:pPr algn="just">
              <a:lnSpc>
                <a:spcPct val="150000"/>
              </a:lnSpc>
            </a:pPr>
            <a:endParaRPr lang="en-US" sz="2000" dirty="0"/>
          </a:p>
          <a:p>
            <a:pPr algn="just">
              <a:lnSpc>
                <a:spcPct val="150000"/>
              </a:lnSpc>
            </a:pPr>
            <a:endParaRPr lang="en-US" sz="2000" dirty="0"/>
          </a:p>
          <a:p>
            <a:pPr algn="just">
              <a:lnSpc>
                <a:spcPct val="150000"/>
              </a:lnSpc>
            </a:pPr>
            <a:r>
              <a:rPr lang="en-US" sz="2000" b="1" dirty="0"/>
              <a:t>User Profiles</a:t>
            </a:r>
            <a:r>
              <a:rPr lang="en-US" sz="2000" dirty="0"/>
              <a:t>: If you allow visitors to create user profiles on your website, you can use </a:t>
            </a:r>
            <a:r>
              <a:rPr lang="en-US" sz="2000" dirty="0" err="1"/>
              <a:t>MongoDB</a:t>
            </a:r>
            <a:r>
              <a:rPr lang="en-US" sz="2000" dirty="0"/>
              <a:t> to store user data such as usernames, passwords, and contact information.</a:t>
            </a:r>
          </a:p>
          <a:p>
            <a:endParaRPr lang="en-US" sz="2800" dirty="0"/>
          </a:p>
          <a:p>
            <a:pPr>
              <a:buNone/>
            </a:pPr>
            <a:endParaRPr lang="en-US" sz="2800"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200" y="1178299"/>
            <a:ext cx="10219266" cy="5073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6772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lstStyle/>
          <a:p>
            <a:pPr algn="just">
              <a:lnSpc>
                <a:spcPct val="150000"/>
              </a:lnSpc>
            </a:pPr>
            <a:r>
              <a:rPr lang="en-US" sz="2000" b="1" dirty="0"/>
              <a:t>Adoption Applications</a:t>
            </a:r>
            <a:r>
              <a:rPr lang="en-US" sz="2000" dirty="0"/>
              <a:t>: When a visitor submits an adoption application through our website, the application data can be stored in a </a:t>
            </a:r>
            <a:r>
              <a:rPr lang="en-US" sz="2000" dirty="0" err="1"/>
              <a:t>MongoDB</a:t>
            </a:r>
            <a:r>
              <a:rPr lang="en-US" sz="2000" dirty="0"/>
              <a:t> collection. This makes it easy to manage and track adoption applications, as well as to retrieve and analyze the data as needed.</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1535" y="3213948"/>
            <a:ext cx="10058400" cy="259418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u="sng" dirty="0">
                <a:latin typeface="Baskerville Old Face" pitchFamily="18" charset="0"/>
              </a:rPr>
              <a:t>Responsiveness of the website</a:t>
            </a:r>
          </a:p>
        </p:txBody>
      </p:sp>
      <p:sp>
        <p:nvSpPr>
          <p:cNvPr id="3" name="Content Placeholder 2"/>
          <p:cNvSpPr>
            <a:spLocks noGrp="1"/>
          </p:cNvSpPr>
          <p:nvPr>
            <p:ph idx="1"/>
          </p:nvPr>
        </p:nvSpPr>
        <p:spPr>
          <a:xfrm>
            <a:off x="609600" y="1600206"/>
            <a:ext cx="5729653" cy="4525963"/>
          </a:xfrm>
        </p:spPr>
        <p:txBody>
          <a:bodyPr>
            <a:noAutofit/>
          </a:bodyPr>
          <a:lstStyle/>
          <a:p>
            <a:pPr algn="just">
              <a:lnSpc>
                <a:spcPct val="150000"/>
              </a:lnSpc>
            </a:pPr>
            <a:r>
              <a:rPr lang="en-US" sz="1600" dirty="0"/>
              <a:t>Responsiveness of a website refers to how well it adapts to different screen sizes and devices. In other words, a responsive website is one that can be viewed easily on any device, including desktop computers, laptops, tablets, and </a:t>
            </a:r>
            <a:r>
              <a:rPr lang="en-US" sz="1600" dirty="0" err="1"/>
              <a:t>smartphones</a:t>
            </a:r>
            <a:r>
              <a:rPr lang="en-US" sz="1600" dirty="0"/>
              <a:t>, without any loss of functionality or content.</a:t>
            </a:r>
          </a:p>
          <a:p>
            <a:pPr algn="just">
              <a:lnSpc>
                <a:spcPct val="150000"/>
              </a:lnSpc>
            </a:pPr>
            <a:endParaRPr lang="en-US" sz="1600" dirty="0"/>
          </a:p>
          <a:p>
            <a:pPr algn="just">
              <a:lnSpc>
                <a:spcPct val="150000"/>
              </a:lnSpc>
            </a:pPr>
            <a:r>
              <a:rPr lang="en-US" sz="1600" dirty="0"/>
              <a:t>To make a website responsive, web designers use a combination of techniques such as flexible layouts, responsive images, and media queries. By designing with responsiveness in mind from the beginning, web designers can create websites that are adaptable to any device or screen size, and provide a seamless user experience across all platforms.</a:t>
            </a:r>
          </a:p>
        </p:txBody>
      </p:sp>
      <p:pic>
        <p:nvPicPr>
          <p:cNvPr id="4" name="Picture 3" descr="Screenshot (2517).png"/>
          <p:cNvPicPr>
            <a:picLocks noChangeAspect="1"/>
          </p:cNvPicPr>
          <p:nvPr/>
        </p:nvPicPr>
        <p:blipFill>
          <a:blip r:embed="rId2" cstate="print"/>
          <a:srcRect t="5015" r="53581"/>
          <a:stretch>
            <a:fillRect/>
          </a:stretch>
        </p:blipFill>
        <p:spPr>
          <a:xfrm>
            <a:off x="6629402" y="1257301"/>
            <a:ext cx="4536831" cy="5284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How we made our site Responsive?</a:t>
            </a:r>
          </a:p>
        </p:txBody>
      </p:sp>
      <p:sp>
        <p:nvSpPr>
          <p:cNvPr id="3" name="Content Placeholder 2"/>
          <p:cNvSpPr>
            <a:spLocks noGrp="1"/>
          </p:cNvSpPr>
          <p:nvPr>
            <p:ph idx="1"/>
          </p:nvPr>
        </p:nvSpPr>
        <p:spPr/>
        <p:txBody>
          <a:bodyPr>
            <a:normAutofit/>
          </a:bodyPr>
          <a:lstStyle/>
          <a:p>
            <a:pPr algn="just">
              <a:lnSpc>
                <a:spcPct val="150000"/>
              </a:lnSpc>
            </a:pPr>
            <a:endParaRPr lang="en-US" sz="2000" b="1" dirty="0"/>
          </a:p>
          <a:p>
            <a:pPr algn="just">
              <a:lnSpc>
                <a:spcPct val="150000"/>
              </a:lnSpc>
            </a:pPr>
            <a:r>
              <a:rPr lang="en-US" sz="2000" b="1" dirty="0"/>
              <a:t>Planned the layout: </a:t>
            </a:r>
            <a:r>
              <a:rPr lang="en-US" sz="2000" dirty="0"/>
              <a:t>We sketched out a rough layout of our website, taking into account the different screen sizes and devices that our visitors would use to access the site. We considered how the website would look on small screens, such as </a:t>
            </a:r>
            <a:r>
              <a:rPr lang="en-US" sz="2000" dirty="0" err="1"/>
              <a:t>smartphones</a:t>
            </a:r>
            <a:r>
              <a:rPr lang="en-US" sz="2000" dirty="0"/>
              <a:t>, and how the layout would change as the screen size increased.</a:t>
            </a:r>
          </a:p>
          <a:p>
            <a:pPr algn="just">
              <a:lnSpc>
                <a:spcPct val="150000"/>
              </a:lnSpc>
            </a:pPr>
            <a:endParaRPr lang="en-US" sz="2000" dirty="0"/>
          </a:p>
          <a:p>
            <a:pPr algn="just">
              <a:lnSpc>
                <a:spcPct val="150000"/>
              </a:lnSpc>
            </a:pPr>
            <a:r>
              <a:rPr lang="en-US" sz="2000" b="1" dirty="0"/>
              <a:t>Designed for mobile first</a:t>
            </a:r>
            <a:r>
              <a:rPr lang="en-US" sz="2000" dirty="0"/>
              <a:t>: We designed the website with a mobile-first approach, meaning we focused on designing the website for the smallest screen size first, and then scaled up to larger screens. This ensured that our website looked good on smaller screens and was functional on all devices.</a:t>
            </a:r>
          </a:p>
          <a:p>
            <a:endParaRPr lang="en-US" sz="2800"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867" y="229503"/>
            <a:ext cx="11049000" cy="6617196"/>
          </a:xfrm>
          <a:prstGeom prst="rect">
            <a:avLst/>
          </a:prstGeom>
        </p:spPr>
        <p:txBody>
          <a:bodyPr wrap="square">
            <a:spAutoFit/>
          </a:bodyPr>
          <a:lstStyle/>
          <a:p>
            <a:pPr algn="ctr">
              <a:lnSpc>
                <a:spcPct val="100000"/>
              </a:lnSpc>
            </a:pPr>
            <a:r>
              <a:rPr lang="en-US" sz="2800" b="1" u="sng" spc="10" dirty="0">
                <a:latin typeface="Baskerville Old Face" pitchFamily="18" charset="0"/>
                <a:cs typeface="Times New Roman"/>
              </a:rPr>
              <a:t>PROBLEM</a:t>
            </a:r>
            <a:r>
              <a:rPr lang="en-US" sz="2800" b="1" u="sng" spc="-65" dirty="0">
                <a:latin typeface="Baskerville Old Face" pitchFamily="18" charset="0"/>
                <a:cs typeface="Times New Roman"/>
              </a:rPr>
              <a:t> </a:t>
            </a:r>
            <a:r>
              <a:rPr lang="en-US" sz="2800" b="1" u="sng" spc="5" dirty="0">
                <a:latin typeface="Baskerville Old Face" pitchFamily="18" charset="0"/>
                <a:cs typeface="Times New Roman"/>
              </a:rPr>
              <a:t>STATEMENT</a:t>
            </a:r>
            <a:endParaRPr lang="en-US" sz="2800" u="sng" dirty="0">
              <a:latin typeface="Baskerville Old Face" pitchFamily="18" charset="0"/>
              <a:cs typeface="Times New Roman"/>
            </a:endParaRPr>
          </a:p>
          <a:p>
            <a:pPr>
              <a:lnSpc>
                <a:spcPct val="100000"/>
              </a:lnSpc>
            </a:pPr>
            <a:endParaRPr lang="en-US" dirty="0">
              <a:latin typeface="Times New Roman"/>
              <a:cs typeface="Times New Roman"/>
            </a:endParaRPr>
          </a:p>
          <a:p>
            <a:pPr marL="12700" marR="5080" algn="just">
              <a:lnSpc>
                <a:spcPct val="150000"/>
              </a:lnSpc>
            </a:pPr>
            <a:r>
              <a:rPr lang="en-US" spc="15" dirty="0">
                <a:latin typeface="Times New Roman"/>
                <a:cs typeface="Times New Roman"/>
              </a:rPr>
              <a:t>The </a:t>
            </a:r>
            <a:r>
              <a:rPr lang="en-US" spc="5" dirty="0">
                <a:latin typeface="Times New Roman"/>
                <a:cs typeface="Times New Roman"/>
              </a:rPr>
              <a:t>field</a:t>
            </a:r>
            <a:r>
              <a:rPr lang="en-US" spc="10" dirty="0">
                <a:latin typeface="Times New Roman"/>
                <a:cs typeface="Times New Roman"/>
              </a:rPr>
              <a:t> of</a:t>
            </a:r>
            <a:r>
              <a:rPr lang="en-US" spc="15" dirty="0">
                <a:latin typeface="Times New Roman"/>
                <a:cs typeface="Times New Roman"/>
              </a:rPr>
              <a:t> </a:t>
            </a:r>
            <a:r>
              <a:rPr lang="en-US" spc="10" dirty="0">
                <a:latin typeface="Times New Roman"/>
                <a:cs typeface="Times New Roman"/>
              </a:rPr>
              <a:t>animal</a:t>
            </a:r>
            <a:r>
              <a:rPr lang="en-US" spc="15" dirty="0">
                <a:latin typeface="Times New Roman"/>
                <a:cs typeface="Times New Roman"/>
              </a:rPr>
              <a:t> </a:t>
            </a:r>
            <a:r>
              <a:rPr lang="en-US" spc="10" dirty="0">
                <a:latin typeface="Times New Roman"/>
                <a:cs typeface="Times New Roman"/>
              </a:rPr>
              <a:t>care and</a:t>
            </a:r>
            <a:r>
              <a:rPr lang="en-US" spc="15" dirty="0">
                <a:latin typeface="Times New Roman"/>
                <a:cs typeface="Times New Roman"/>
              </a:rPr>
              <a:t> </a:t>
            </a:r>
            <a:r>
              <a:rPr lang="en-US" spc="10" dirty="0">
                <a:latin typeface="Times New Roman"/>
                <a:cs typeface="Times New Roman"/>
              </a:rPr>
              <a:t>welfare</a:t>
            </a:r>
            <a:r>
              <a:rPr lang="en-US" spc="15" dirty="0">
                <a:latin typeface="Times New Roman"/>
                <a:cs typeface="Times New Roman"/>
              </a:rPr>
              <a:t> </a:t>
            </a:r>
            <a:r>
              <a:rPr lang="en-US" spc="10" dirty="0">
                <a:latin typeface="Times New Roman"/>
                <a:cs typeface="Times New Roman"/>
              </a:rPr>
              <a:t>faces</a:t>
            </a:r>
            <a:r>
              <a:rPr lang="en-US" spc="15" dirty="0">
                <a:latin typeface="Times New Roman"/>
                <a:cs typeface="Times New Roman"/>
              </a:rPr>
              <a:t> </a:t>
            </a:r>
            <a:r>
              <a:rPr lang="en-US" spc="10" dirty="0">
                <a:latin typeface="Times New Roman"/>
                <a:cs typeface="Times New Roman"/>
              </a:rPr>
              <a:t>various</a:t>
            </a:r>
            <a:r>
              <a:rPr lang="en-US" spc="15" dirty="0">
                <a:latin typeface="Times New Roman"/>
                <a:cs typeface="Times New Roman"/>
              </a:rPr>
              <a:t> </a:t>
            </a:r>
            <a:r>
              <a:rPr lang="en-US" spc="5" dirty="0">
                <a:latin typeface="Times New Roman"/>
                <a:cs typeface="Times New Roman"/>
              </a:rPr>
              <a:t>challenges  </a:t>
            </a:r>
            <a:r>
              <a:rPr lang="en-US" spc="10" dirty="0">
                <a:latin typeface="Times New Roman"/>
                <a:cs typeface="Times New Roman"/>
              </a:rPr>
              <a:t>in  effectively connecting </a:t>
            </a:r>
            <a:r>
              <a:rPr lang="en-US" spc="15" dirty="0">
                <a:latin typeface="Times New Roman"/>
                <a:cs typeface="Times New Roman"/>
              </a:rPr>
              <a:t> </a:t>
            </a:r>
            <a:r>
              <a:rPr lang="en-US" spc="10" dirty="0">
                <a:latin typeface="Times New Roman"/>
                <a:cs typeface="Times New Roman"/>
              </a:rPr>
              <a:t>animal lovers, animal </a:t>
            </a:r>
            <a:r>
              <a:rPr lang="en-US" spc="5" dirty="0">
                <a:latin typeface="Times New Roman"/>
                <a:cs typeface="Times New Roman"/>
              </a:rPr>
              <a:t>care</a:t>
            </a:r>
            <a:r>
              <a:rPr lang="en-US" spc="10" dirty="0">
                <a:latin typeface="Times New Roman"/>
                <a:cs typeface="Times New Roman"/>
              </a:rPr>
              <a:t> </a:t>
            </a:r>
            <a:r>
              <a:rPr lang="en-US" spc="5" dirty="0" err="1">
                <a:latin typeface="Times New Roman"/>
                <a:cs typeface="Times New Roman"/>
              </a:rPr>
              <a:t>centres</a:t>
            </a:r>
            <a:r>
              <a:rPr lang="en-US" spc="5" dirty="0">
                <a:latin typeface="Times New Roman"/>
                <a:cs typeface="Times New Roman"/>
              </a:rPr>
              <a:t>,</a:t>
            </a:r>
            <a:r>
              <a:rPr lang="en-US" spc="10" dirty="0">
                <a:latin typeface="Times New Roman"/>
                <a:cs typeface="Times New Roman"/>
              </a:rPr>
              <a:t> and  individuals seeking </a:t>
            </a:r>
            <a:r>
              <a:rPr lang="en-US" spc="5" dirty="0">
                <a:latin typeface="Times New Roman"/>
                <a:cs typeface="Times New Roman"/>
              </a:rPr>
              <a:t>assistance.  Existing </a:t>
            </a:r>
            <a:r>
              <a:rPr lang="en-US" spc="10" dirty="0">
                <a:latin typeface="Times New Roman"/>
                <a:cs typeface="Times New Roman"/>
              </a:rPr>
              <a:t>solutions </a:t>
            </a:r>
            <a:r>
              <a:rPr lang="en-US" spc="15" dirty="0">
                <a:latin typeface="Times New Roman"/>
                <a:cs typeface="Times New Roman"/>
              </a:rPr>
              <a:t> </a:t>
            </a:r>
            <a:r>
              <a:rPr lang="en-US" spc="10" dirty="0">
                <a:latin typeface="Times New Roman"/>
                <a:cs typeface="Times New Roman"/>
              </a:rPr>
              <a:t>often </a:t>
            </a:r>
            <a:r>
              <a:rPr lang="en-US" spc="5" dirty="0">
                <a:latin typeface="Times New Roman"/>
                <a:cs typeface="Times New Roman"/>
              </a:rPr>
              <a:t>lack </a:t>
            </a:r>
            <a:r>
              <a:rPr lang="en-US" spc="10" dirty="0">
                <a:latin typeface="Times New Roman"/>
                <a:cs typeface="Times New Roman"/>
              </a:rPr>
              <a:t>a centralized platform </a:t>
            </a:r>
            <a:r>
              <a:rPr lang="en-US" spc="5" dirty="0">
                <a:latin typeface="Times New Roman"/>
                <a:cs typeface="Times New Roman"/>
              </a:rPr>
              <a:t>that </a:t>
            </a:r>
            <a:r>
              <a:rPr lang="en-US" spc="10" dirty="0">
                <a:latin typeface="Times New Roman"/>
                <a:cs typeface="Times New Roman"/>
              </a:rPr>
              <a:t>provides comprehensive information </a:t>
            </a:r>
            <a:r>
              <a:rPr lang="en-US" spc="5" dirty="0">
                <a:latin typeface="Times New Roman"/>
                <a:cs typeface="Times New Roman"/>
              </a:rPr>
              <a:t>about </a:t>
            </a:r>
            <a:r>
              <a:rPr lang="en-US" spc="10" dirty="0">
                <a:latin typeface="Times New Roman"/>
                <a:cs typeface="Times New Roman"/>
              </a:rPr>
              <a:t>animals in </a:t>
            </a:r>
            <a:r>
              <a:rPr lang="en-US" spc="15" dirty="0">
                <a:latin typeface="Times New Roman"/>
                <a:cs typeface="Times New Roman"/>
              </a:rPr>
              <a:t> </a:t>
            </a:r>
            <a:r>
              <a:rPr lang="en-US" spc="10" dirty="0">
                <a:latin typeface="Times New Roman"/>
                <a:cs typeface="Times New Roman"/>
              </a:rPr>
              <a:t>need,</a:t>
            </a:r>
            <a:r>
              <a:rPr lang="en-US" spc="15" dirty="0">
                <a:latin typeface="Times New Roman"/>
                <a:cs typeface="Times New Roman"/>
              </a:rPr>
              <a:t> </a:t>
            </a:r>
            <a:r>
              <a:rPr lang="en-US" spc="5" dirty="0">
                <a:latin typeface="Times New Roman"/>
                <a:cs typeface="Times New Roman"/>
              </a:rPr>
              <a:t>streamlines</a:t>
            </a:r>
            <a:r>
              <a:rPr lang="en-US" spc="10" dirty="0">
                <a:latin typeface="Times New Roman"/>
                <a:cs typeface="Times New Roman"/>
              </a:rPr>
              <a:t> the</a:t>
            </a:r>
            <a:r>
              <a:rPr lang="en-US" spc="15" dirty="0">
                <a:latin typeface="Times New Roman"/>
                <a:cs typeface="Times New Roman"/>
              </a:rPr>
              <a:t> </a:t>
            </a:r>
            <a:r>
              <a:rPr lang="en-US" spc="10" dirty="0">
                <a:latin typeface="Times New Roman"/>
                <a:cs typeface="Times New Roman"/>
              </a:rPr>
              <a:t>adoption</a:t>
            </a:r>
            <a:r>
              <a:rPr lang="en-US" spc="15" dirty="0">
                <a:latin typeface="Times New Roman"/>
                <a:cs typeface="Times New Roman"/>
              </a:rPr>
              <a:t> </a:t>
            </a:r>
            <a:r>
              <a:rPr lang="en-US" spc="5" dirty="0">
                <a:latin typeface="Times New Roman"/>
                <a:cs typeface="Times New Roman"/>
              </a:rPr>
              <a:t>process,</a:t>
            </a:r>
            <a:r>
              <a:rPr lang="en-US" spc="10" dirty="0">
                <a:latin typeface="Times New Roman"/>
                <a:cs typeface="Times New Roman"/>
              </a:rPr>
              <a:t> </a:t>
            </a:r>
            <a:r>
              <a:rPr lang="en-US" spc="5" dirty="0">
                <a:latin typeface="Times New Roman"/>
                <a:cs typeface="Times New Roman"/>
              </a:rPr>
              <a:t>and</a:t>
            </a:r>
            <a:r>
              <a:rPr lang="en-US" spc="10" dirty="0">
                <a:latin typeface="Times New Roman"/>
                <a:cs typeface="Times New Roman"/>
              </a:rPr>
              <a:t> </a:t>
            </a:r>
            <a:r>
              <a:rPr lang="en-US" spc="5" dirty="0">
                <a:latin typeface="Times New Roman"/>
                <a:cs typeface="Times New Roman"/>
              </a:rPr>
              <a:t>facilitates</a:t>
            </a:r>
            <a:r>
              <a:rPr lang="en-US" spc="10" dirty="0">
                <a:latin typeface="Times New Roman"/>
                <a:cs typeface="Times New Roman"/>
              </a:rPr>
              <a:t> the</a:t>
            </a:r>
            <a:r>
              <a:rPr lang="en-US" spc="15" dirty="0">
                <a:latin typeface="Times New Roman"/>
                <a:cs typeface="Times New Roman"/>
              </a:rPr>
              <a:t> </a:t>
            </a:r>
            <a:r>
              <a:rPr lang="en-US" spc="10" dirty="0">
                <a:latin typeface="Times New Roman"/>
                <a:cs typeface="Times New Roman"/>
              </a:rPr>
              <a:t>donation</a:t>
            </a:r>
            <a:r>
              <a:rPr lang="en-US" spc="15" dirty="0">
                <a:latin typeface="Times New Roman"/>
                <a:cs typeface="Times New Roman"/>
              </a:rPr>
              <a:t> </a:t>
            </a:r>
            <a:r>
              <a:rPr lang="en-US" spc="10" dirty="0">
                <a:latin typeface="Times New Roman"/>
                <a:cs typeface="Times New Roman"/>
              </a:rPr>
              <a:t>of</a:t>
            </a:r>
            <a:r>
              <a:rPr lang="en-US" spc="15" dirty="0">
                <a:latin typeface="Times New Roman"/>
                <a:cs typeface="Times New Roman"/>
              </a:rPr>
              <a:t> </a:t>
            </a:r>
            <a:r>
              <a:rPr lang="en-US" spc="5" dirty="0">
                <a:latin typeface="Times New Roman"/>
                <a:cs typeface="Times New Roman"/>
              </a:rPr>
              <a:t>animals.</a:t>
            </a:r>
            <a:r>
              <a:rPr lang="en-US" spc="10" dirty="0">
                <a:latin typeface="Times New Roman"/>
                <a:cs typeface="Times New Roman"/>
              </a:rPr>
              <a:t> </a:t>
            </a:r>
            <a:r>
              <a:rPr lang="en-US" spc="15" dirty="0">
                <a:latin typeface="Times New Roman"/>
                <a:cs typeface="Times New Roman"/>
              </a:rPr>
              <a:t>These </a:t>
            </a:r>
            <a:r>
              <a:rPr lang="en-US" spc="20" dirty="0">
                <a:latin typeface="Times New Roman"/>
                <a:cs typeface="Times New Roman"/>
              </a:rPr>
              <a:t> </a:t>
            </a:r>
            <a:r>
              <a:rPr lang="en-US" spc="10" dirty="0">
                <a:latin typeface="Times New Roman"/>
                <a:cs typeface="Times New Roman"/>
              </a:rPr>
              <a:t>limitations</a:t>
            </a:r>
            <a:r>
              <a:rPr lang="en-US" spc="15" dirty="0">
                <a:latin typeface="Times New Roman"/>
                <a:cs typeface="Times New Roman"/>
              </a:rPr>
              <a:t> </a:t>
            </a:r>
            <a:r>
              <a:rPr lang="en-US" spc="5" dirty="0">
                <a:latin typeface="Times New Roman"/>
                <a:cs typeface="Times New Roman"/>
              </a:rPr>
              <a:t>hinder</a:t>
            </a:r>
            <a:r>
              <a:rPr lang="en-US" spc="10" dirty="0">
                <a:latin typeface="Times New Roman"/>
                <a:cs typeface="Times New Roman"/>
              </a:rPr>
              <a:t> the efficiency and</a:t>
            </a:r>
            <a:r>
              <a:rPr lang="en-US" spc="15" dirty="0">
                <a:latin typeface="Times New Roman"/>
                <a:cs typeface="Times New Roman"/>
              </a:rPr>
              <a:t> </a:t>
            </a:r>
            <a:r>
              <a:rPr lang="en-US" spc="10" dirty="0">
                <a:latin typeface="Times New Roman"/>
                <a:cs typeface="Times New Roman"/>
              </a:rPr>
              <a:t>effectiveness</a:t>
            </a:r>
            <a:r>
              <a:rPr lang="en-US" spc="15" dirty="0">
                <a:latin typeface="Times New Roman"/>
                <a:cs typeface="Times New Roman"/>
              </a:rPr>
              <a:t> </a:t>
            </a:r>
            <a:r>
              <a:rPr lang="en-US" spc="10" dirty="0">
                <a:latin typeface="Times New Roman"/>
                <a:cs typeface="Times New Roman"/>
              </a:rPr>
              <a:t>of </a:t>
            </a:r>
            <a:r>
              <a:rPr lang="en-US" spc="5" dirty="0">
                <a:latin typeface="Times New Roman"/>
                <a:cs typeface="Times New Roman"/>
              </a:rPr>
              <a:t>efforts</a:t>
            </a:r>
            <a:r>
              <a:rPr lang="en-US" spc="10" dirty="0">
                <a:latin typeface="Times New Roman"/>
                <a:cs typeface="Times New Roman"/>
              </a:rPr>
              <a:t> aimed</a:t>
            </a:r>
            <a:r>
              <a:rPr lang="en-US" spc="15" dirty="0">
                <a:latin typeface="Times New Roman"/>
                <a:cs typeface="Times New Roman"/>
              </a:rPr>
              <a:t> </a:t>
            </a:r>
            <a:r>
              <a:rPr lang="en-US" spc="5" dirty="0">
                <a:latin typeface="Times New Roman"/>
                <a:cs typeface="Times New Roman"/>
              </a:rPr>
              <a:t>at</a:t>
            </a:r>
            <a:r>
              <a:rPr lang="en-US" spc="10" dirty="0">
                <a:latin typeface="Times New Roman"/>
                <a:cs typeface="Times New Roman"/>
              </a:rPr>
              <a:t> promoting animal </a:t>
            </a:r>
            <a:r>
              <a:rPr lang="en-US" spc="15" dirty="0">
                <a:latin typeface="Times New Roman"/>
                <a:cs typeface="Times New Roman"/>
              </a:rPr>
              <a:t> </a:t>
            </a:r>
            <a:r>
              <a:rPr lang="en-US" spc="5" dirty="0">
                <a:latin typeface="Times New Roman"/>
                <a:cs typeface="Times New Roman"/>
              </a:rPr>
              <a:t>welfare.</a:t>
            </a:r>
          </a:p>
          <a:p>
            <a:pPr marL="12700" marR="5080" algn="just">
              <a:lnSpc>
                <a:spcPct val="150000"/>
              </a:lnSpc>
            </a:pPr>
            <a:endParaRPr lang="en-US" dirty="0">
              <a:latin typeface="Times New Roman"/>
              <a:cs typeface="Times New Roman"/>
            </a:endParaRPr>
          </a:p>
          <a:p>
            <a:pPr marL="12700" marR="5080" algn="just">
              <a:lnSpc>
                <a:spcPct val="150000"/>
              </a:lnSpc>
            </a:pPr>
            <a:r>
              <a:rPr lang="en-US" spc="15" dirty="0">
                <a:latin typeface="Times New Roman"/>
                <a:cs typeface="Times New Roman"/>
              </a:rPr>
              <a:t>The </a:t>
            </a:r>
            <a:r>
              <a:rPr lang="en-US" spc="10" dirty="0">
                <a:latin typeface="Times New Roman"/>
                <a:cs typeface="Times New Roman"/>
              </a:rPr>
              <a:t>project seeks </a:t>
            </a:r>
            <a:r>
              <a:rPr lang="en-US" spc="5" dirty="0">
                <a:latin typeface="Times New Roman"/>
                <a:cs typeface="Times New Roman"/>
              </a:rPr>
              <a:t>to </a:t>
            </a:r>
            <a:r>
              <a:rPr lang="en-US" spc="10" dirty="0">
                <a:latin typeface="Times New Roman"/>
                <a:cs typeface="Times New Roman"/>
              </a:rPr>
              <a:t>develop a solution </a:t>
            </a:r>
            <a:r>
              <a:rPr lang="en-US" spc="5" dirty="0">
                <a:latin typeface="Times New Roman"/>
                <a:cs typeface="Times New Roman"/>
              </a:rPr>
              <a:t>that </a:t>
            </a:r>
            <a:r>
              <a:rPr lang="en-US" spc="10" dirty="0">
                <a:latin typeface="Times New Roman"/>
                <a:cs typeface="Times New Roman"/>
              </a:rPr>
              <a:t>not only </a:t>
            </a:r>
            <a:r>
              <a:rPr lang="en-US" spc="5" dirty="0">
                <a:latin typeface="Times New Roman"/>
                <a:cs typeface="Times New Roman"/>
              </a:rPr>
              <a:t>offers </a:t>
            </a:r>
            <a:r>
              <a:rPr lang="en-US" spc="10" dirty="0">
                <a:latin typeface="Times New Roman"/>
                <a:cs typeface="Times New Roman"/>
              </a:rPr>
              <a:t>a </a:t>
            </a:r>
            <a:r>
              <a:rPr lang="en-US" spc="5" dirty="0">
                <a:latin typeface="Times New Roman"/>
                <a:cs typeface="Times New Roman"/>
              </a:rPr>
              <a:t>centralized </a:t>
            </a:r>
            <a:r>
              <a:rPr lang="en-US" spc="10" dirty="0">
                <a:latin typeface="Times New Roman"/>
                <a:cs typeface="Times New Roman"/>
              </a:rPr>
              <a:t>repository of animals </a:t>
            </a:r>
            <a:r>
              <a:rPr lang="en-US" spc="-260" dirty="0">
                <a:latin typeface="Times New Roman"/>
                <a:cs typeface="Times New Roman"/>
              </a:rPr>
              <a:t> </a:t>
            </a:r>
            <a:r>
              <a:rPr lang="en-US" spc="15" dirty="0">
                <a:latin typeface="Times New Roman"/>
                <a:cs typeface="Times New Roman"/>
              </a:rPr>
              <a:t>in </a:t>
            </a:r>
            <a:r>
              <a:rPr lang="en-US" spc="5" dirty="0">
                <a:latin typeface="Times New Roman"/>
                <a:cs typeface="Times New Roman"/>
              </a:rPr>
              <a:t>need </a:t>
            </a:r>
            <a:r>
              <a:rPr lang="en-US" spc="10" dirty="0">
                <a:latin typeface="Times New Roman"/>
                <a:cs typeface="Times New Roman"/>
              </a:rPr>
              <a:t>but also streamlines the adoption </a:t>
            </a:r>
            <a:r>
              <a:rPr lang="en-US" spc="5" dirty="0">
                <a:latin typeface="Times New Roman"/>
                <a:cs typeface="Times New Roman"/>
              </a:rPr>
              <a:t>process </a:t>
            </a:r>
            <a:r>
              <a:rPr lang="en-US" spc="10" dirty="0">
                <a:latin typeface="Times New Roman"/>
                <a:cs typeface="Times New Roman"/>
              </a:rPr>
              <a:t>and </a:t>
            </a:r>
            <a:r>
              <a:rPr lang="en-US" spc="5" dirty="0">
                <a:latin typeface="Times New Roman"/>
                <a:cs typeface="Times New Roman"/>
              </a:rPr>
              <a:t>facilitates efficient </a:t>
            </a:r>
            <a:r>
              <a:rPr lang="en-US" spc="10" dirty="0">
                <a:latin typeface="Times New Roman"/>
                <a:cs typeface="Times New Roman"/>
              </a:rPr>
              <a:t>animal donations. </a:t>
            </a:r>
            <a:r>
              <a:rPr lang="en-US" spc="15" dirty="0">
                <a:latin typeface="Times New Roman"/>
                <a:cs typeface="Times New Roman"/>
              </a:rPr>
              <a:t> </a:t>
            </a:r>
            <a:r>
              <a:rPr lang="en-US" spc="10" dirty="0">
                <a:latin typeface="Times New Roman"/>
                <a:cs typeface="Times New Roman"/>
              </a:rPr>
              <a:t>Through</a:t>
            </a:r>
            <a:r>
              <a:rPr lang="en-US" spc="15" dirty="0">
                <a:latin typeface="Times New Roman"/>
                <a:cs typeface="Times New Roman"/>
              </a:rPr>
              <a:t> </a:t>
            </a:r>
            <a:r>
              <a:rPr lang="en-US" spc="10" dirty="0">
                <a:latin typeface="Times New Roman"/>
                <a:cs typeface="Times New Roman"/>
              </a:rPr>
              <a:t>user-friendly</a:t>
            </a:r>
            <a:r>
              <a:rPr lang="en-US" spc="15" dirty="0">
                <a:latin typeface="Times New Roman"/>
                <a:cs typeface="Times New Roman"/>
              </a:rPr>
              <a:t> </a:t>
            </a:r>
            <a:r>
              <a:rPr lang="en-US" spc="10" dirty="0">
                <a:latin typeface="Times New Roman"/>
                <a:cs typeface="Times New Roman"/>
              </a:rPr>
              <a:t>interfaces,</a:t>
            </a:r>
            <a:r>
              <a:rPr lang="en-US" spc="15" dirty="0">
                <a:latin typeface="Times New Roman"/>
                <a:cs typeface="Times New Roman"/>
              </a:rPr>
              <a:t> </a:t>
            </a:r>
            <a:r>
              <a:rPr lang="en-US" spc="10" dirty="0">
                <a:latin typeface="Times New Roman"/>
                <a:cs typeface="Times New Roman"/>
              </a:rPr>
              <a:t>personalized</a:t>
            </a:r>
            <a:r>
              <a:rPr lang="en-US" spc="15" dirty="0">
                <a:latin typeface="Times New Roman"/>
                <a:cs typeface="Times New Roman"/>
              </a:rPr>
              <a:t> </a:t>
            </a:r>
            <a:r>
              <a:rPr lang="en-US" spc="10" dirty="0">
                <a:latin typeface="Times New Roman"/>
                <a:cs typeface="Times New Roman"/>
              </a:rPr>
              <a:t>user</a:t>
            </a:r>
            <a:r>
              <a:rPr lang="en-US" spc="15" dirty="0">
                <a:latin typeface="Times New Roman"/>
                <a:cs typeface="Times New Roman"/>
              </a:rPr>
              <a:t> </a:t>
            </a:r>
            <a:r>
              <a:rPr lang="en-US" spc="5" dirty="0">
                <a:latin typeface="Times New Roman"/>
                <a:cs typeface="Times New Roman"/>
              </a:rPr>
              <a:t>logs,</a:t>
            </a:r>
            <a:r>
              <a:rPr lang="en-US" spc="10" dirty="0">
                <a:latin typeface="Times New Roman"/>
                <a:cs typeface="Times New Roman"/>
              </a:rPr>
              <a:t> and</a:t>
            </a:r>
            <a:r>
              <a:rPr lang="en-US" spc="15" dirty="0">
                <a:latin typeface="Times New Roman"/>
                <a:cs typeface="Times New Roman"/>
              </a:rPr>
              <a:t> </a:t>
            </a:r>
            <a:r>
              <a:rPr lang="en-US" spc="10" dirty="0">
                <a:latin typeface="Times New Roman"/>
                <a:cs typeface="Times New Roman"/>
              </a:rPr>
              <a:t>effective</a:t>
            </a:r>
            <a:r>
              <a:rPr lang="en-US" spc="15" dirty="0">
                <a:latin typeface="Times New Roman"/>
                <a:cs typeface="Times New Roman"/>
              </a:rPr>
              <a:t> </a:t>
            </a:r>
            <a:r>
              <a:rPr lang="en-US" spc="10" dirty="0">
                <a:latin typeface="Times New Roman"/>
                <a:cs typeface="Times New Roman"/>
              </a:rPr>
              <a:t>communication </a:t>
            </a:r>
            <a:r>
              <a:rPr lang="en-US" spc="15" dirty="0">
                <a:latin typeface="Times New Roman"/>
                <a:cs typeface="Times New Roman"/>
              </a:rPr>
              <a:t> </a:t>
            </a:r>
            <a:r>
              <a:rPr lang="en-US" spc="5" dirty="0">
                <a:latin typeface="Times New Roman"/>
                <a:cs typeface="Times New Roman"/>
              </a:rPr>
              <a:t>channels,</a:t>
            </a:r>
            <a:r>
              <a:rPr lang="en-US" spc="10" dirty="0">
                <a:latin typeface="Times New Roman"/>
                <a:cs typeface="Times New Roman"/>
              </a:rPr>
              <a:t> </a:t>
            </a:r>
            <a:r>
              <a:rPr lang="en-US" spc="10" dirty="0" err="1">
                <a:latin typeface="Times New Roman"/>
                <a:cs typeface="Times New Roman"/>
              </a:rPr>
              <a:t>Pawfect</a:t>
            </a:r>
            <a:r>
              <a:rPr lang="en-US" spc="15" dirty="0">
                <a:latin typeface="Times New Roman"/>
                <a:cs typeface="Times New Roman"/>
              </a:rPr>
              <a:t> </a:t>
            </a:r>
            <a:r>
              <a:rPr lang="en-US" spc="10" dirty="0">
                <a:latin typeface="Times New Roman"/>
                <a:cs typeface="Times New Roman"/>
              </a:rPr>
              <a:t>Connect</a:t>
            </a:r>
            <a:r>
              <a:rPr lang="en-US" spc="15" dirty="0">
                <a:latin typeface="Times New Roman"/>
                <a:cs typeface="Times New Roman"/>
              </a:rPr>
              <a:t> </a:t>
            </a:r>
            <a:r>
              <a:rPr lang="en-US" spc="10" dirty="0">
                <a:latin typeface="Times New Roman"/>
                <a:cs typeface="Times New Roman"/>
              </a:rPr>
              <a:t>aims</a:t>
            </a:r>
            <a:r>
              <a:rPr lang="en-US" spc="15" dirty="0">
                <a:latin typeface="Times New Roman"/>
                <a:cs typeface="Times New Roman"/>
              </a:rPr>
              <a:t> </a:t>
            </a:r>
            <a:r>
              <a:rPr lang="en-US" spc="10" dirty="0">
                <a:latin typeface="Times New Roman"/>
                <a:cs typeface="Times New Roman"/>
              </a:rPr>
              <a:t>to</a:t>
            </a:r>
            <a:r>
              <a:rPr lang="en-US" spc="15" dirty="0">
                <a:latin typeface="Times New Roman"/>
                <a:cs typeface="Times New Roman"/>
              </a:rPr>
              <a:t> </a:t>
            </a:r>
            <a:r>
              <a:rPr lang="en-US" spc="5" dirty="0">
                <a:latin typeface="Times New Roman"/>
                <a:cs typeface="Times New Roman"/>
              </a:rPr>
              <a:t>enhance</a:t>
            </a:r>
            <a:r>
              <a:rPr lang="en-US" spc="10" dirty="0">
                <a:latin typeface="Times New Roman"/>
                <a:cs typeface="Times New Roman"/>
              </a:rPr>
              <a:t> the</a:t>
            </a:r>
            <a:r>
              <a:rPr lang="en-US" spc="15" dirty="0">
                <a:latin typeface="Times New Roman"/>
                <a:cs typeface="Times New Roman"/>
              </a:rPr>
              <a:t> </a:t>
            </a:r>
            <a:r>
              <a:rPr lang="en-US" spc="5" dirty="0">
                <a:latin typeface="Times New Roman"/>
                <a:cs typeface="Times New Roman"/>
              </a:rPr>
              <a:t>user</a:t>
            </a:r>
            <a:r>
              <a:rPr lang="en-US" spc="10" dirty="0">
                <a:latin typeface="Times New Roman"/>
                <a:cs typeface="Times New Roman"/>
              </a:rPr>
              <a:t> experience</a:t>
            </a:r>
            <a:r>
              <a:rPr lang="en-US" spc="15" dirty="0">
                <a:latin typeface="Times New Roman"/>
                <a:cs typeface="Times New Roman"/>
              </a:rPr>
              <a:t> </a:t>
            </a:r>
            <a:r>
              <a:rPr lang="en-US" spc="10" dirty="0">
                <a:latin typeface="Times New Roman"/>
                <a:cs typeface="Times New Roman"/>
              </a:rPr>
              <a:t>and</a:t>
            </a:r>
            <a:r>
              <a:rPr lang="en-US" spc="15" dirty="0">
                <a:latin typeface="Times New Roman"/>
                <a:cs typeface="Times New Roman"/>
              </a:rPr>
              <a:t> </a:t>
            </a:r>
            <a:r>
              <a:rPr lang="en-US" spc="5" dirty="0">
                <a:latin typeface="Times New Roman"/>
                <a:cs typeface="Times New Roman"/>
              </a:rPr>
              <a:t>create</a:t>
            </a:r>
            <a:r>
              <a:rPr lang="en-US" spc="10" dirty="0">
                <a:latin typeface="Times New Roman"/>
                <a:cs typeface="Times New Roman"/>
              </a:rPr>
              <a:t> a</a:t>
            </a:r>
            <a:r>
              <a:rPr lang="en-US" spc="15" dirty="0">
                <a:latin typeface="Times New Roman"/>
                <a:cs typeface="Times New Roman"/>
              </a:rPr>
              <a:t> </a:t>
            </a:r>
            <a:r>
              <a:rPr lang="en-US" spc="10" dirty="0">
                <a:latin typeface="Times New Roman"/>
                <a:cs typeface="Times New Roman"/>
              </a:rPr>
              <a:t>vibrant </a:t>
            </a:r>
            <a:r>
              <a:rPr lang="en-US" spc="15" dirty="0">
                <a:latin typeface="Times New Roman"/>
                <a:cs typeface="Times New Roman"/>
              </a:rPr>
              <a:t> </a:t>
            </a:r>
            <a:r>
              <a:rPr lang="en-US" spc="10" dirty="0">
                <a:latin typeface="Times New Roman"/>
                <a:cs typeface="Times New Roman"/>
              </a:rPr>
              <a:t>community</a:t>
            </a:r>
            <a:r>
              <a:rPr lang="en-US" spc="-5" dirty="0">
                <a:latin typeface="Times New Roman"/>
                <a:cs typeface="Times New Roman"/>
              </a:rPr>
              <a:t> </a:t>
            </a:r>
            <a:r>
              <a:rPr lang="en-US" spc="10" dirty="0">
                <a:latin typeface="Times New Roman"/>
                <a:cs typeface="Times New Roman"/>
              </a:rPr>
              <a:t>of</a:t>
            </a:r>
            <a:r>
              <a:rPr lang="en-US" spc="-10" dirty="0">
                <a:latin typeface="Times New Roman"/>
                <a:cs typeface="Times New Roman"/>
              </a:rPr>
              <a:t> </a:t>
            </a:r>
            <a:r>
              <a:rPr lang="en-US" spc="10" dirty="0">
                <a:latin typeface="Times New Roman"/>
                <a:cs typeface="Times New Roman"/>
              </a:rPr>
              <a:t>animal enthusiasts</a:t>
            </a:r>
            <a:r>
              <a:rPr lang="en-US" spc="5" dirty="0">
                <a:latin typeface="Times New Roman"/>
                <a:cs typeface="Times New Roman"/>
              </a:rPr>
              <a:t> actively</a:t>
            </a:r>
            <a:r>
              <a:rPr lang="en-US" spc="-5" dirty="0">
                <a:latin typeface="Times New Roman"/>
                <a:cs typeface="Times New Roman"/>
              </a:rPr>
              <a:t> </a:t>
            </a:r>
            <a:r>
              <a:rPr lang="en-US" spc="10" dirty="0">
                <a:latin typeface="Times New Roman"/>
                <a:cs typeface="Times New Roman"/>
              </a:rPr>
              <a:t>contributing</a:t>
            </a:r>
            <a:r>
              <a:rPr lang="en-US" dirty="0">
                <a:latin typeface="Times New Roman"/>
                <a:cs typeface="Times New Roman"/>
              </a:rPr>
              <a:t> </a:t>
            </a:r>
            <a:r>
              <a:rPr lang="en-US" spc="10" dirty="0">
                <a:latin typeface="Times New Roman"/>
                <a:cs typeface="Times New Roman"/>
              </a:rPr>
              <a:t>to</a:t>
            </a:r>
            <a:r>
              <a:rPr lang="en-US" spc="5" dirty="0">
                <a:latin typeface="Times New Roman"/>
                <a:cs typeface="Times New Roman"/>
              </a:rPr>
              <a:t> </a:t>
            </a:r>
            <a:r>
              <a:rPr lang="en-US" spc="10" dirty="0">
                <a:latin typeface="Times New Roman"/>
                <a:cs typeface="Times New Roman"/>
              </a:rPr>
              <a:t>animal</a:t>
            </a:r>
            <a:r>
              <a:rPr lang="en-US" spc="5" dirty="0">
                <a:latin typeface="Times New Roman"/>
                <a:cs typeface="Times New Roman"/>
              </a:rPr>
              <a:t> welfare.</a:t>
            </a:r>
            <a:endParaRPr lang="en-US" dirty="0">
              <a:latin typeface="Times New Roman"/>
              <a:cs typeface="Times New Roman"/>
            </a:endParaRPr>
          </a:p>
          <a:p>
            <a:pPr marL="12700" marR="5080" algn="just">
              <a:lnSpc>
                <a:spcPct val="150000"/>
              </a:lnSpc>
            </a:pPr>
            <a:endParaRPr lang="en-US" spc="5" dirty="0">
              <a:latin typeface="Times New Roman"/>
              <a:cs typeface="Times New Roman"/>
            </a:endParaRPr>
          </a:p>
          <a:p>
            <a:pPr marL="12700" marR="5080" algn="just">
              <a:lnSpc>
                <a:spcPct val="150000"/>
              </a:lnSpc>
            </a:pPr>
            <a:r>
              <a:rPr lang="en-US" spc="5" dirty="0">
                <a:latin typeface="Times New Roman"/>
                <a:cs typeface="Times New Roman"/>
              </a:rPr>
              <a:t>Finally, </a:t>
            </a:r>
            <a:r>
              <a:rPr lang="en-US" spc="10" dirty="0">
                <a:latin typeface="Times New Roman"/>
                <a:cs typeface="Times New Roman"/>
              </a:rPr>
              <a:t>the </a:t>
            </a:r>
            <a:r>
              <a:rPr lang="en-US" spc="10" dirty="0" err="1">
                <a:latin typeface="Times New Roman"/>
                <a:cs typeface="Times New Roman"/>
              </a:rPr>
              <a:t>Pawfect</a:t>
            </a:r>
            <a:r>
              <a:rPr lang="en-US" spc="10" dirty="0">
                <a:latin typeface="Times New Roman"/>
                <a:cs typeface="Times New Roman"/>
              </a:rPr>
              <a:t> Connect </a:t>
            </a:r>
            <a:r>
              <a:rPr lang="en-US" spc="10" dirty="0" err="1">
                <a:latin typeface="Times New Roman"/>
                <a:cs typeface="Times New Roman"/>
              </a:rPr>
              <a:t>programme</a:t>
            </a:r>
            <a:r>
              <a:rPr lang="en-US" spc="10" dirty="0">
                <a:latin typeface="Times New Roman"/>
                <a:cs typeface="Times New Roman"/>
              </a:rPr>
              <a:t> </a:t>
            </a:r>
            <a:r>
              <a:rPr lang="en-US" spc="5" dirty="0">
                <a:latin typeface="Times New Roman"/>
                <a:cs typeface="Times New Roman"/>
              </a:rPr>
              <a:t>aims </a:t>
            </a:r>
            <a:r>
              <a:rPr lang="en-US" spc="15" dirty="0">
                <a:latin typeface="Times New Roman"/>
                <a:cs typeface="Times New Roman"/>
              </a:rPr>
              <a:t>to </a:t>
            </a:r>
            <a:r>
              <a:rPr lang="en-US" spc="5" dirty="0">
                <a:latin typeface="Times New Roman"/>
                <a:cs typeface="Times New Roman"/>
              </a:rPr>
              <a:t>address </a:t>
            </a:r>
            <a:r>
              <a:rPr lang="en-US" spc="10" dirty="0">
                <a:latin typeface="Times New Roman"/>
                <a:cs typeface="Times New Roman"/>
              </a:rPr>
              <a:t>the problems of a </a:t>
            </a:r>
            <a:r>
              <a:rPr lang="en-US" spc="5" dirty="0">
                <a:latin typeface="Times New Roman"/>
                <a:cs typeface="Times New Roman"/>
              </a:rPr>
              <a:t>lack </a:t>
            </a:r>
            <a:r>
              <a:rPr lang="en-US" spc="10" dirty="0">
                <a:latin typeface="Times New Roman"/>
                <a:cs typeface="Times New Roman"/>
              </a:rPr>
              <a:t>of </a:t>
            </a:r>
            <a:r>
              <a:rPr lang="en-US" spc="5" dirty="0">
                <a:latin typeface="Times New Roman"/>
                <a:cs typeface="Times New Roman"/>
              </a:rPr>
              <a:t>efficient </a:t>
            </a:r>
            <a:r>
              <a:rPr lang="en-US" spc="10" dirty="0">
                <a:latin typeface="Times New Roman"/>
                <a:cs typeface="Times New Roman"/>
              </a:rPr>
              <a:t> methods </a:t>
            </a:r>
            <a:r>
              <a:rPr lang="en-US" spc="5" dirty="0">
                <a:latin typeface="Times New Roman"/>
                <a:cs typeface="Times New Roman"/>
              </a:rPr>
              <a:t>for animal donation, </a:t>
            </a:r>
            <a:r>
              <a:rPr lang="en-US" spc="10" dirty="0">
                <a:latin typeface="Times New Roman"/>
                <a:cs typeface="Times New Roman"/>
              </a:rPr>
              <a:t>a </a:t>
            </a:r>
            <a:r>
              <a:rPr lang="en-US" spc="5" dirty="0">
                <a:latin typeface="Times New Roman"/>
                <a:cs typeface="Times New Roman"/>
              </a:rPr>
              <a:t>lack </a:t>
            </a:r>
            <a:r>
              <a:rPr lang="en-US" spc="10" dirty="0">
                <a:latin typeface="Times New Roman"/>
                <a:cs typeface="Times New Roman"/>
              </a:rPr>
              <a:t>of </a:t>
            </a:r>
            <a:r>
              <a:rPr lang="en-US" spc="5" dirty="0" err="1">
                <a:latin typeface="Times New Roman"/>
                <a:cs typeface="Times New Roman"/>
              </a:rPr>
              <a:t>organised</a:t>
            </a:r>
            <a:r>
              <a:rPr lang="en-US" spc="5" dirty="0">
                <a:latin typeface="Times New Roman"/>
                <a:cs typeface="Times New Roman"/>
              </a:rPr>
              <a:t> data, </a:t>
            </a:r>
            <a:r>
              <a:rPr lang="en-US" spc="10" dirty="0">
                <a:latin typeface="Times New Roman"/>
                <a:cs typeface="Times New Roman"/>
              </a:rPr>
              <a:t>and </a:t>
            </a:r>
            <a:r>
              <a:rPr lang="en-US" spc="5" dirty="0">
                <a:latin typeface="Times New Roman"/>
                <a:cs typeface="Times New Roman"/>
              </a:rPr>
              <a:t>inefficient </a:t>
            </a:r>
            <a:r>
              <a:rPr lang="en-US" spc="10" dirty="0">
                <a:latin typeface="Times New Roman"/>
                <a:cs typeface="Times New Roman"/>
              </a:rPr>
              <a:t>adoption </a:t>
            </a:r>
            <a:r>
              <a:rPr lang="en-US" spc="5" dirty="0">
                <a:latin typeface="Times New Roman"/>
                <a:cs typeface="Times New Roman"/>
              </a:rPr>
              <a:t>procedures. </a:t>
            </a:r>
            <a:r>
              <a:rPr lang="en-US" spc="10" dirty="0">
                <a:latin typeface="Times New Roman"/>
                <a:cs typeface="Times New Roman"/>
              </a:rPr>
              <a:t> </a:t>
            </a:r>
            <a:r>
              <a:rPr lang="en-US" spc="15" dirty="0">
                <a:latin typeface="Times New Roman"/>
                <a:cs typeface="Times New Roman"/>
              </a:rPr>
              <a:t>The </a:t>
            </a:r>
            <a:r>
              <a:rPr lang="en-US" spc="5" dirty="0">
                <a:latin typeface="Times New Roman"/>
                <a:cs typeface="Times New Roman"/>
              </a:rPr>
              <a:t>objective </a:t>
            </a:r>
            <a:r>
              <a:rPr lang="en-US" spc="20" dirty="0">
                <a:latin typeface="Times New Roman"/>
                <a:cs typeface="Times New Roman"/>
              </a:rPr>
              <a:t>of </a:t>
            </a:r>
            <a:r>
              <a:rPr lang="en-US" spc="10" dirty="0">
                <a:latin typeface="Times New Roman"/>
                <a:cs typeface="Times New Roman"/>
              </a:rPr>
              <a:t>the project is to build a comprehensive web application that </a:t>
            </a:r>
            <a:r>
              <a:rPr lang="en-US" spc="5" dirty="0">
                <a:latin typeface="Times New Roman"/>
                <a:cs typeface="Times New Roman"/>
              </a:rPr>
              <a:t>will </a:t>
            </a:r>
            <a:r>
              <a:rPr lang="en-US" spc="10" dirty="0">
                <a:latin typeface="Times New Roman"/>
                <a:cs typeface="Times New Roman"/>
              </a:rPr>
              <a:t>act </a:t>
            </a:r>
            <a:r>
              <a:rPr lang="en-US" spc="5" dirty="0">
                <a:latin typeface="Times New Roman"/>
                <a:cs typeface="Times New Roman"/>
              </a:rPr>
              <a:t>as </a:t>
            </a:r>
            <a:r>
              <a:rPr lang="en-US" spc="10" dirty="0">
                <a:latin typeface="Times New Roman"/>
                <a:cs typeface="Times New Roman"/>
              </a:rPr>
              <a:t>a hub </a:t>
            </a:r>
            <a:r>
              <a:rPr lang="en-US" spc="-260" dirty="0">
                <a:latin typeface="Times New Roman"/>
                <a:cs typeface="Times New Roman"/>
              </a:rPr>
              <a:t> </a:t>
            </a:r>
            <a:r>
              <a:rPr lang="en-US" spc="5" dirty="0">
                <a:latin typeface="Times New Roman"/>
                <a:cs typeface="Times New Roman"/>
              </a:rPr>
              <a:t>for introducing users </a:t>
            </a:r>
            <a:r>
              <a:rPr lang="en-US" spc="10" dirty="0">
                <a:latin typeface="Times New Roman"/>
                <a:cs typeface="Times New Roman"/>
              </a:rPr>
              <a:t>to </a:t>
            </a:r>
            <a:r>
              <a:rPr lang="en-US" spc="5" dirty="0">
                <a:latin typeface="Times New Roman"/>
                <a:cs typeface="Times New Roman"/>
              </a:rPr>
              <a:t>animals in need, </a:t>
            </a:r>
            <a:r>
              <a:rPr lang="en-US" spc="10" dirty="0">
                <a:latin typeface="Times New Roman"/>
                <a:cs typeface="Times New Roman"/>
              </a:rPr>
              <a:t>easing the adoption </a:t>
            </a:r>
            <a:r>
              <a:rPr lang="en-US" spc="5" dirty="0">
                <a:latin typeface="Times New Roman"/>
                <a:cs typeface="Times New Roman"/>
              </a:rPr>
              <a:t>process, </a:t>
            </a:r>
            <a:r>
              <a:rPr lang="en-US" spc="10" dirty="0">
                <a:latin typeface="Times New Roman"/>
                <a:cs typeface="Times New Roman"/>
              </a:rPr>
              <a:t>and </a:t>
            </a:r>
            <a:r>
              <a:rPr lang="en-US" spc="5" dirty="0">
                <a:latin typeface="Times New Roman"/>
                <a:cs typeface="Times New Roman"/>
              </a:rPr>
              <a:t>facilitating efficient </a:t>
            </a:r>
            <a:r>
              <a:rPr lang="en-US" spc="10" dirty="0">
                <a:latin typeface="Times New Roman"/>
                <a:cs typeface="Times New Roman"/>
              </a:rPr>
              <a:t> animal</a:t>
            </a:r>
            <a:r>
              <a:rPr lang="en-US" dirty="0">
                <a:latin typeface="Times New Roman"/>
                <a:cs typeface="Times New Roman"/>
              </a:rPr>
              <a:t> </a:t>
            </a:r>
            <a:r>
              <a:rPr lang="en-US" spc="5" dirty="0">
                <a:latin typeface="Times New Roman"/>
                <a:cs typeface="Times New Roman"/>
              </a:rPr>
              <a:t>donations.</a:t>
            </a:r>
            <a:endParaRPr lang="en-US" sz="1400" dirty="0">
              <a:latin typeface="Times New Roman"/>
              <a:cs typeface="Times New Roman"/>
            </a:endParaRPr>
          </a:p>
        </p:txBody>
      </p:sp>
    </p:spTree>
    <p:extLst>
      <p:ext uri="{BB962C8B-B14F-4D97-AF65-F5344CB8AC3E}">
        <p14:creationId xmlns:p14="http://schemas.microsoft.com/office/powerpoint/2010/main" val="3462162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normAutofit/>
          </a:bodyPr>
          <a:lstStyle/>
          <a:p>
            <a:pPr algn="just">
              <a:lnSpc>
                <a:spcPct val="150000"/>
              </a:lnSpc>
            </a:pPr>
            <a:endParaRPr lang="en-US" sz="2000" b="1" dirty="0"/>
          </a:p>
          <a:p>
            <a:pPr algn="just">
              <a:lnSpc>
                <a:spcPct val="150000"/>
              </a:lnSpc>
            </a:pPr>
            <a:r>
              <a:rPr lang="en-US" sz="2000" b="1" dirty="0"/>
              <a:t>Used a responsive design framework: </a:t>
            </a:r>
            <a:r>
              <a:rPr lang="en-US" sz="2000" dirty="0"/>
              <a:t>We chose a responsive design framework, such as Bootstrap, that provided a responsive grid system and pre-designed components that could be customized to fit our website's needs.</a:t>
            </a:r>
          </a:p>
          <a:p>
            <a:pPr algn="just">
              <a:lnSpc>
                <a:spcPct val="150000"/>
              </a:lnSpc>
            </a:pPr>
            <a:endParaRPr lang="en-US" sz="2000" dirty="0"/>
          </a:p>
          <a:p>
            <a:pPr algn="just">
              <a:lnSpc>
                <a:spcPct val="150000"/>
              </a:lnSpc>
            </a:pPr>
            <a:r>
              <a:rPr lang="en-US" sz="2000" b="1" dirty="0"/>
              <a:t>Tested the website: </a:t>
            </a:r>
            <a:r>
              <a:rPr lang="en-US" sz="2000" dirty="0"/>
              <a:t>We tested the website on different devices and screen sizes to ensure that it was responsive and displayed correctly. We made any necessary adjustments to the layout and design to ensure that the website was user-friendly on all devices.</a:t>
            </a:r>
            <a:endParaRPr lang="en-US" sz="2800" dirty="0"/>
          </a:p>
          <a:p>
            <a:endParaRPr lang="en-US" sz="2800" dirty="0"/>
          </a:p>
          <a:p>
            <a:endParaRPr lang="en-US" sz="2800"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067" y="999066"/>
            <a:ext cx="9558866" cy="5503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72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About Form which we created in our website</a:t>
            </a:r>
          </a:p>
        </p:txBody>
      </p:sp>
      <p:sp>
        <p:nvSpPr>
          <p:cNvPr id="3" name="Content Placeholder 2"/>
          <p:cNvSpPr>
            <a:spLocks noGrp="1"/>
          </p:cNvSpPr>
          <p:nvPr>
            <p:ph idx="1"/>
          </p:nvPr>
        </p:nvSpPr>
        <p:spPr/>
        <p:txBody>
          <a:bodyPr>
            <a:normAutofit/>
          </a:bodyPr>
          <a:lstStyle/>
          <a:p>
            <a:endParaRPr lang="en-US" sz="2800" dirty="0"/>
          </a:p>
          <a:p>
            <a:pPr algn="just">
              <a:lnSpc>
                <a:spcPct val="150000"/>
              </a:lnSpc>
            </a:pPr>
            <a:endParaRPr lang="en-US" sz="2000" dirty="0"/>
          </a:p>
          <a:p>
            <a:pPr algn="just">
              <a:lnSpc>
                <a:spcPct val="150000"/>
              </a:lnSpc>
            </a:pPr>
            <a:r>
              <a:rPr lang="en-US" sz="2000" dirty="0"/>
              <a:t>This form was used for adopting new pets or fostering animals. It was intended for individuals who wanted to provide a loving home to a pet in need. Hence, it is a validated form.</a:t>
            </a:r>
          </a:p>
          <a:p>
            <a:pPr algn="just">
              <a:lnSpc>
                <a:spcPct val="150000"/>
              </a:lnSpc>
            </a:pPr>
            <a:endParaRPr lang="en-US" sz="2000" dirty="0"/>
          </a:p>
          <a:p>
            <a:pPr algn="just">
              <a:lnSpc>
                <a:spcPct val="150000"/>
              </a:lnSpc>
            </a:pPr>
            <a:r>
              <a:rPr lang="en-US" sz="2000" dirty="0"/>
              <a:t>Applicants were required to provide personal information including their Name, Mobile Number, Email Address, House address.</a:t>
            </a:r>
          </a:p>
          <a:p>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normAutofit/>
          </a:bodyPr>
          <a:lstStyle/>
          <a:p>
            <a:endParaRPr lang="en-US" dirty="0"/>
          </a:p>
          <a:p>
            <a:pPr algn="just">
              <a:lnSpc>
                <a:spcPct val="150000"/>
              </a:lnSpc>
            </a:pPr>
            <a:r>
              <a:rPr lang="en-US" sz="2000" dirty="0"/>
              <a:t>The form asked for the applicant's intentions for the pet, such as whether they wanted to adopt or foster and for how long.</a:t>
            </a:r>
          </a:p>
          <a:p>
            <a:pPr algn="just">
              <a:lnSpc>
                <a:spcPct val="150000"/>
              </a:lnSpc>
              <a:buNone/>
            </a:pPr>
            <a:endParaRPr lang="en-US" sz="2000" dirty="0"/>
          </a:p>
          <a:p>
            <a:pPr algn="just">
              <a:lnSpc>
                <a:spcPct val="150000"/>
              </a:lnSpc>
            </a:pPr>
            <a:r>
              <a:rPr lang="en-US" sz="2000" dirty="0"/>
              <a:t>After submitting the form, applicants were contacted for an interview to assess their suitability as a pet owner or foster caregiver.</a:t>
            </a:r>
          </a:p>
          <a:p>
            <a:pPr algn="just">
              <a:lnSpc>
                <a:spcPct val="150000"/>
              </a:lnSpc>
            </a:pPr>
            <a:endParaRPr lang="en-US" sz="2000" dirty="0"/>
          </a:p>
          <a:p>
            <a:pPr algn="just">
              <a:lnSpc>
                <a:spcPct val="150000"/>
              </a:lnSpc>
            </a:pPr>
            <a:r>
              <a:rPr lang="en-US" sz="2000" dirty="0"/>
              <a:t>The form was an important step in ensuring that pets were placed in safe and caring environments where they could thrive.</a:t>
            </a:r>
          </a:p>
          <a:p>
            <a:pPr algn="just">
              <a:lnSpc>
                <a:spcPct val="150000"/>
              </a:lnSpc>
            </a:pPr>
            <a:endParaRPr lang="en-US" sz="2000"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5" y="1083733"/>
            <a:ext cx="5977465" cy="5393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6731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Data that we added </a:t>
            </a:r>
          </a:p>
        </p:txBody>
      </p:sp>
      <p:sp>
        <p:nvSpPr>
          <p:cNvPr id="3" name="Content Placeholder 2"/>
          <p:cNvSpPr>
            <a:spLocks noGrp="1"/>
          </p:cNvSpPr>
          <p:nvPr>
            <p:ph idx="1"/>
          </p:nvPr>
        </p:nvSpPr>
        <p:spPr/>
        <p:txBody>
          <a:bodyPr>
            <a:normAutofit/>
          </a:bodyPr>
          <a:lstStyle/>
          <a:p>
            <a:pPr algn="just">
              <a:lnSpc>
                <a:spcPct val="150000"/>
              </a:lnSpc>
            </a:pPr>
            <a:endParaRPr lang="en-US" sz="2000" dirty="0"/>
          </a:p>
          <a:p>
            <a:pPr algn="just">
              <a:lnSpc>
                <a:spcPct val="150000"/>
              </a:lnSpc>
            </a:pPr>
            <a:r>
              <a:rPr lang="en-US" sz="2000" dirty="0"/>
              <a:t>We had a feature on our animal help care website that provided data about all the animals available for adoption, fostering, or aid.</a:t>
            </a:r>
          </a:p>
          <a:p>
            <a:pPr algn="just">
              <a:lnSpc>
                <a:spcPct val="150000"/>
              </a:lnSpc>
            </a:pPr>
            <a:endParaRPr lang="en-US" sz="2000" dirty="0"/>
          </a:p>
          <a:p>
            <a:pPr algn="just">
              <a:lnSpc>
                <a:spcPct val="150000"/>
              </a:lnSpc>
            </a:pPr>
            <a:r>
              <a:rPr lang="en-US" sz="2000" dirty="0"/>
              <a:t>The data was collected through database and manual entry, which ensured that it was comprehensive and up-to-date.</a:t>
            </a:r>
          </a:p>
          <a:p>
            <a:pPr algn="just">
              <a:lnSpc>
                <a:spcPct val="150000"/>
              </a:lnSpc>
            </a:pPr>
            <a:endParaRPr lang="en-US" sz="2000" dirty="0"/>
          </a:p>
          <a:p>
            <a:pPr algn="just">
              <a:lnSpc>
                <a:spcPct val="150000"/>
              </a:lnSpc>
            </a:pPr>
            <a:r>
              <a:rPr lang="en-US" sz="2000" dirty="0"/>
              <a:t>Our animal data feature made it easier for people to find and provide aid to animals in need.</a:t>
            </a:r>
          </a:p>
          <a:p>
            <a:endParaRPr lang="en-US" sz="2800" dirty="0"/>
          </a:p>
          <a:p>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normAutofit/>
          </a:bodyPr>
          <a:lstStyle/>
          <a:p>
            <a:pPr algn="just">
              <a:lnSpc>
                <a:spcPct val="150000"/>
              </a:lnSpc>
            </a:pPr>
            <a:endParaRPr lang="en-US" sz="2000" dirty="0"/>
          </a:p>
          <a:p>
            <a:pPr algn="just">
              <a:lnSpc>
                <a:spcPct val="150000"/>
              </a:lnSpc>
            </a:pPr>
            <a:r>
              <a:rPr lang="en-US" sz="2000" dirty="0"/>
              <a:t>We manually entered detailed information about each animal, such as their breed, age, temperament, medical history, and any special needs.</a:t>
            </a:r>
          </a:p>
          <a:p>
            <a:pPr algn="just">
              <a:lnSpc>
                <a:spcPct val="150000"/>
              </a:lnSpc>
            </a:pPr>
            <a:endParaRPr lang="en-US" sz="2000" dirty="0"/>
          </a:p>
          <a:p>
            <a:pPr algn="just">
              <a:lnSpc>
                <a:spcPct val="150000"/>
              </a:lnSpc>
            </a:pPr>
            <a:r>
              <a:rPr lang="en-US" sz="2000" dirty="0"/>
              <a:t>This data allowed potential adopters and foster caregivers to better understand each animal's personality and needs before making a decision.</a:t>
            </a:r>
          </a:p>
          <a:p>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67" y="0"/>
            <a:ext cx="10972800" cy="1070585"/>
          </a:xfrm>
        </p:spPr>
        <p:txBody>
          <a:bodyPr>
            <a:normAutofit/>
          </a:bodyPr>
          <a:lstStyle/>
          <a:p>
            <a:r>
              <a:rPr lang="en-US" sz="2800" b="1" u="sng" dirty="0">
                <a:latin typeface="Baskerville Old Face" pitchFamily="18" charset="0"/>
              </a:rPr>
              <a:t>Overall view of our Project</a:t>
            </a:r>
          </a:p>
        </p:txBody>
      </p:sp>
      <p:pic>
        <p:nvPicPr>
          <p:cNvPr id="4" name="Content Placeholder 3" descr="Screenshot (2516).png"/>
          <p:cNvPicPr>
            <a:picLocks noGrp="1" noChangeAspect="1"/>
          </p:cNvPicPr>
          <p:nvPr>
            <p:ph idx="1"/>
          </p:nvPr>
        </p:nvPicPr>
        <p:blipFill>
          <a:blip r:embed="rId2" cstate="print"/>
          <a:stretch>
            <a:fillRect/>
          </a:stretch>
        </p:blipFill>
        <p:spPr>
          <a:xfrm>
            <a:off x="2808981" y="1192825"/>
            <a:ext cx="6506307" cy="351319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257301" y="5096933"/>
            <a:ext cx="9935307" cy="1338828"/>
          </a:xfrm>
          <a:prstGeom prst="rect">
            <a:avLst/>
          </a:prstGeom>
        </p:spPr>
        <p:txBody>
          <a:bodyPr wrap="square">
            <a:spAutoFit/>
          </a:bodyPr>
          <a:lstStyle/>
          <a:p>
            <a:pPr algn="just">
              <a:lnSpc>
                <a:spcPct val="150000"/>
              </a:lnSpc>
            </a:pPr>
            <a:r>
              <a:rPr lang="en-US" dirty="0">
                <a:latin typeface="Times New Roman" pitchFamily="18" charset="0"/>
                <a:cs typeface="Times New Roman" pitchFamily="18" charset="0"/>
              </a:rPr>
              <a:t>Our heartfelt mission is to provide aid and find forever homes for these vulnerable creatures, offering them the love and care they deserve. With a deep passion for animal welfare, we have created a platform that connects compassionate individuals like you with the opportunity to make a lasting impact</a:t>
            </a:r>
            <a:r>
              <a:rPr lang="en-US"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Baskerville Old Face" pitchFamily="18" charset="0"/>
              </a:rPr>
              <a:t>Key learning from the project</a:t>
            </a:r>
          </a:p>
        </p:txBody>
      </p:sp>
      <p:sp>
        <p:nvSpPr>
          <p:cNvPr id="3" name="Content Placeholder 2"/>
          <p:cNvSpPr>
            <a:spLocks noGrp="1"/>
          </p:cNvSpPr>
          <p:nvPr>
            <p:ph idx="1"/>
          </p:nvPr>
        </p:nvSpPr>
        <p:spPr>
          <a:xfrm>
            <a:off x="609600" y="1058333"/>
            <a:ext cx="10888133" cy="4478867"/>
          </a:xfrm>
        </p:spPr>
        <p:txBody>
          <a:bodyPr>
            <a:noAutofit/>
          </a:bodyPr>
          <a:lstStyle/>
          <a:p>
            <a:pPr algn="just">
              <a:lnSpc>
                <a:spcPct val="150000"/>
              </a:lnSpc>
            </a:pPr>
            <a:r>
              <a:rPr lang="en-US" sz="2000" dirty="0"/>
              <a:t>E</a:t>
            </a:r>
            <a:r>
              <a:rPr lang="en-US" sz="2000" dirty="0">
                <a:latin typeface="Times New Roman" pitchFamily="18" charset="0"/>
                <a:cs typeface="Times New Roman" pitchFamily="18" charset="0"/>
              </a:rPr>
              <a:t>xpertise in database management, front-end development, and back-end development for the web.</a:t>
            </a:r>
          </a:p>
          <a:p>
            <a:pPr algn="just">
              <a:lnSpc>
                <a:spcPct val="150000"/>
              </a:lnSpc>
            </a:pPr>
            <a:r>
              <a:rPr lang="en-US" sz="2000" dirty="0"/>
              <a:t>U</a:t>
            </a:r>
            <a:r>
              <a:rPr lang="en-US" sz="2000" dirty="0">
                <a:latin typeface="Times New Roman" pitchFamily="18" charset="0"/>
                <a:cs typeface="Times New Roman" pitchFamily="18" charset="0"/>
              </a:rPr>
              <a:t>nderstanding of the concepts of software engineering, including system design, implementation and deployment.</a:t>
            </a:r>
          </a:p>
          <a:p>
            <a:pPr algn="just">
              <a:lnSpc>
                <a:spcPct val="150000"/>
              </a:lnSpc>
            </a:pPr>
            <a:r>
              <a:rPr lang="en-US" sz="2000" dirty="0">
                <a:latin typeface="Times New Roman" pitchFamily="18" charset="0"/>
                <a:cs typeface="Times New Roman" pitchFamily="18" charset="0"/>
              </a:rPr>
              <a:t>Knowledge of the development lifecycle, which includes requirements gathering, design, implementation, and testing, as well as project management skills, which includes planning, scheduling, and risk</a:t>
            </a:r>
          </a:p>
          <a:p>
            <a:pPr algn="just">
              <a:lnSpc>
                <a:spcPct val="150000"/>
              </a:lnSpc>
              <a:buNone/>
            </a:pPr>
            <a:r>
              <a:rPr lang="en-US" sz="2000" dirty="0"/>
              <a:t>      </a:t>
            </a:r>
            <a:r>
              <a:rPr lang="en-US" sz="2000" dirty="0">
                <a:latin typeface="Times New Roman" pitchFamily="18" charset="0"/>
                <a:cs typeface="Times New Roman" pitchFamily="18" charset="0"/>
              </a:rPr>
              <a:t> management.</a:t>
            </a:r>
          </a:p>
          <a:p>
            <a:pPr algn="just">
              <a:lnSpc>
                <a:spcPct val="150000"/>
              </a:lnSpc>
            </a:pPr>
            <a:r>
              <a:rPr lang="en-US" sz="2000" dirty="0">
                <a:latin typeface="Times New Roman" pitchFamily="18" charset="0"/>
                <a:cs typeface="Times New Roman" pitchFamily="18" charset="0"/>
              </a:rPr>
              <a:t>Knowledge of communication tools, issue tracking software, and version control systems.</a:t>
            </a:r>
          </a:p>
          <a:p>
            <a:pPr algn="just">
              <a:lnSpc>
                <a:spcPct val="150000"/>
              </a:lnSpc>
            </a:pPr>
            <a:r>
              <a:rPr lang="en-US" sz="2000" dirty="0">
                <a:latin typeface="Times New Roman" pitchFamily="18" charset="0"/>
                <a:cs typeface="Times New Roman" pitchFamily="18" charset="0"/>
              </a:rPr>
              <a:t>Understanding the significance of user experience and user-centered design in software </a:t>
            </a:r>
          </a:p>
          <a:p>
            <a:pPr algn="just">
              <a:lnSpc>
                <a:spcPct val="150000"/>
              </a:lnSpc>
              <a:buNone/>
            </a:pPr>
            <a:r>
              <a:rPr lang="en-US" sz="2000" dirty="0">
                <a:latin typeface="Times New Roman" pitchFamily="18" charset="0"/>
                <a:cs typeface="Times New Roman" pitchFamily="18" charset="0"/>
              </a:rPr>
              <a:t>       development.</a:t>
            </a:r>
          </a:p>
        </p:txBody>
      </p:sp>
      <p:pic>
        <p:nvPicPr>
          <p:cNvPr id="4" name="Picture 3" descr="Animal Welfare Takes A Village.png"/>
          <p:cNvPicPr>
            <a:picLocks noChangeAspect="1"/>
          </p:cNvPicPr>
          <p:nvPr/>
        </p:nvPicPr>
        <p:blipFill>
          <a:blip r:embed="rId2" cstate="print"/>
          <a:stretch>
            <a:fillRect/>
          </a:stretch>
        </p:blipFill>
        <p:spPr>
          <a:xfrm>
            <a:off x="10186605" y="3784600"/>
            <a:ext cx="1822209" cy="263929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0000"/>
            <a:ext cx="11489267" cy="5847370"/>
          </a:xfrm>
          <a:prstGeom prst="rect">
            <a:avLst/>
          </a:prstGeom>
        </p:spPr>
        <p:txBody>
          <a:bodyPr wrap="square">
            <a:spAutoFit/>
          </a:bodyPr>
          <a:lstStyle/>
          <a:p>
            <a:pPr marL="12700" marR="5715" algn="just">
              <a:lnSpc>
                <a:spcPct val="150000"/>
              </a:lnSpc>
              <a:spcBef>
                <a:spcPts val="105"/>
              </a:spcBef>
            </a:pPr>
            <a:r>
              <a:rPr lang="en-US" spc="5" dirty="0" err="1">
                <a:latin typeface="Times New Roman"/>
                <a:cs typeface="Times New Roman"/>
              </a:rPr>
              <a:t>Pawfect</a:t>
            </a:r>
            <a:r>
              <a:rPr lang="en-US" spc="175" dirty="0">
                <a:latin typeface="Times New Roman"/>
                <a:cs typeface="Times New Roman"/>
              </a:rPr>
              <a:t> </a:t>
            </a:r>
            <a:r>
              <a:rPr lang="en-US" spc="10" dirty="0">
                <a:latin typeface="Times New Roman"/>
                <a:cs typeface="Times New Roman"/>
              </a:rPr>
              <a:t>Connect,</a:t>
            </a:r>
            <a:r>
              <a:rPr lang="en-US" spc="170" dirty="0">
                <a:latin typeface="Times New Roman"/>
                <a:cs typeface="Times New Roman"/>
              </a:rPr>
              <a:t> </a:t>
            </a:r>
            <a:r>
              <a:rPr lang="en-US" spc="5" dirty="0">
                <a:latin typeface="Times New Roman"/>
                <a:cs typeface="Times New Roman"/>
              </a:rPr>
              <a:t>an</a:t>
            </a:r>
            <a:r>
              <a:rPr lang="en-US" spc="185" dirty="0">
                <a:latin typeface="Times New Roman"/>
                <a:cs typeface="Times New Roman"/>
              </a:rPr>
              <a:t> </a:t>
            </a:r>
            <a:r>
              <a:rPr lang="en-US" spc="10" dirty="0">
                <a:latin typeface="Times New Roman"/>
                <a:cs typeface="Times New Roman"/>
              </a:rPr>
              <a:t>animal</a:t>
            </a:r>
            <a:r>
              <a:rPr lang="en-US" spc="175" dirty="0">
                <a:latin typeface="Times New Roman"/>
                <a:cs typeface="Times New Roman"/>
              </a:rPr>
              <a:t> </a:t>
            </a:r>
            <a:r>
              <a:rPr lang="en-US" spc="5" dirty="0" err="1">
                <a:latin typeface="Times New Roman"/>
                <a:cs typeface="Times New Roman"/>
              </a:rPr>
              <a:t>helpcare</a:t>
            </a:r>
            <a:r>
              <a:rPr lang="en-US" spc="185" dirty="0">
                <a:latin typeface="Times New Roman"/>
                <a:cs typeface="Times New Roman"/>
              </a:rPr>
              <a:t> </a:t>
            </a:r>
            <a:r>
              <a:rPr lang="en-US" spc="5" dirty="0">
                <a:latin typeface="Times New Roman"/>
                <a:cs typeface="Times New Roman"/>
              </a:rPr>
              <a:t>centre</a:t>
            </a:r>
            <a:r>
              <a:rPr lang="en-US" spc="170" dirty="0">
                <a:latin typeface="Times New Roman"/>
                <a:cs typeface="Times New Roman"/>
              </a:rPr>
              <a:t> </a:t>
            </a:r>
            <a:r>
              <a:rPr lang="en-US" spc="15" dirty="0">
                <a:latin typeface="Times New Roman"/>
                <a:cs typeface="Times New Roman"/>
              </a:rPr>
              <a:t>has</a:t>
            </a:r>
            <a:r>
              <a:rPr lang="en-US" spc="175" dirty="0">
                <a:latin typeface="Times New Roman"/>
                <a:cs typeface="Times New Roman"/>
              </a:rPr>
              <a:t> </a:t>
            </a:r>
            <a:r>
              <a:rPr lang="en-US" spc="10" dirty="0">
                <a:latin typeface="Times New Roman"/>
                <a:cs typeface="Times New Roman"/>
              </a:rPr>
              <a:t>the</a:t>
            </a:r>
            <a:r>
              <a:rPr lang="en-US" spc="165" dirty="0">
                <a:latin typeface="Times New Roman"/>
                <a:cs typeface="Times New Roman"/>
              </a:rPr>
              <a:t> </a:t>
            </a:r>
            <a:r>
              <a:rPr lang="en-US" spc="5" dirty="0">
                <a:latin typeface="Times New Roman"/>
                <a:cs typeface="Times New Roman"/>
              </a:rPr>
              <a:t>potential</a:t>
            </a:r>
            <a:r>
              <a:rPr lang="en-US" spc="175" dirty="0">
                <a:latin typeface="Times New Roman"/>
                <a:cs typeface="Times New Roman"/>
              </a:rPr>
              <a:t> </a:t>
            </a:r>
            <a:r>
              <a:rPr lang="en-US" spc="5" dirty="0">
                <a:latin typeface="Times New Roman"/>
                <a:cs typeface="Times New Roman"/>
              </a:rPr>
              <a:t>for</a:t>
            </a:r>
            <a:r>
              <a:rPr lang="en-US" spc="185" dirty="0">
                <a:latin typeface="Times New Roman"/>
                <a:cs typeface="Times New Roman"/>
              </a:rPr>
              <a:t> </a:t>
            </a:r>
            <a:r>
              <a:rPr lang="en-US" spc="5" dirty="0">
                <a:latin typeface="Times New Roman"/>
                <a:cs typeface="Times New Roman"/>
              </a:rPr>
              <a:t>significant</a:t>
            </a:r>
            <a:r>
              <a:rPr lang="en-US" spc="170" dirty="0">
                <a:latin typeface="Times New Roman"/>
                <a:cs typeface="Times New Roman"/>
              </a:rPr>
              <a:t> </a:t>
            </a:r>
            <a:r>
              <a:rPr lang="en-US" spc="5" dirty="0">
                <a:latin typeface="Times New Roman"/>
                <a:cs typeface="Times New Roman"/>
              </a:rPr>
              <a:t>future</a:t>
            </a:r>
            <a:r>
              <a:rPr lang="en-US" spc="170" dirty="0">
                <a:latin typeface="Times New Roman"/>
                <a:cs typeface="Times New Roman"/>
              </a:rPr>
              <a:t> </a:t>
            </a:r>
            <a:r>
              <a:rPr lang="en-US" spc="10" dirty="0">
                <a:latin typeface="Times New Roman"/>
                <a:cs typeface="Times New Roman"/>
              </a:rPr>
              <a:t>growth </a:t>
            </a:r>
            <a:r>
              <a:rPr lang="en-US" spc="-265" dirty="0">
                <a:latin typeface="Times New Roman"/>
                <a:cs typeface="Times New Roman"/>
              </a:rPr>
              <a:t> </a:t>
            </a:r>
            <a:r>
              <a:rPr lang="en-US" spc="10" dirty="0">
                <a:latin typeface="Times New Roman"/>
                <a:cs typeface="Times New Roman"/>
              </a:rPr>
              <a:t>and expansion. With a strong foundation and a focus on user experience and </a:t>
            </a:r>
            <a:r>
              <a:rPr lang="en-US" spc="5" dirty="0">
                <a:latin typeface="Times New Roman"/>
                <a:cs typeface="Times New Roman"/>
              </a:rPr>
              <a:t>animal welfare, </a:t>
            </a:r>
            <a:r>
              <a:rPr lang="en-US" spc="10" dirty="0">
                <a:latin typeface="Times New Roman"/>
                <a:cs typeface="Times New Roman"/>
              </a:rPr>
              <a:t> there are several avenues for further development and enhancement </a:t>
            </a:r>
            <a:r>
              <a:rPr lang="en-US" spc="15" dirty="0">
                <a:latin typeface="Times New Roman"/>
                <a:cs typeface="Times New Roman"/>
              </a:rPr>
              <a:t>of </a:t>
            </a:r>
            <a:r>
              <a:rPr lang="en-US" spc="10" dirty="0">
                <a:latin typeface="Times New Roman"/>
                <a:cs typeface="Times New Roman"/>
              </a:rPr>
              <a:t>the </a:t>
            </a:r>
            <a:r>
              <a:rPr lang="en-US" spc="5" dirty="0">
                <a:latin typeface="Times New Roman"/>
                <a:cs typeface="Times New Roman"/>
              </a:rPr>
              <a:t>project. </a:t>
            </a:r>
            <a:r>
              <a:rPr lang="en-US" spc="10" dirty="0">
                <a:latin typeface="Times New Roman"/>
                <a:cs typeface="Times New Roman"/>
              </a:rPr>
              <a:t>Here are </a:t>
            </a:r>
            <a:r>
              <a:rPr lang="en-US" spc="15" dirty="0">
                <a:latin typeface="Times New Roman"/>
                <a:cs typeface="Times New Roman"/>
              </a:rPr>
              <a:t> </a:t>
            </a:r>
            <a:r>
              <a:rPr lang="en-US" spc="10" dirty="0">
                <a:latin typeface="Times New Roman"/>
                <a:cs typeface="Times New Roman"/>
              </a:rPr>
              <a:t>some </a:t>
            </a:r>
            <a:r>
              <a:rPr lang="en-US" spc="5" dirty="0">
                <a:latin typeface="Times New Roman"/>
                <a:cs typeface="Times New Roman"/>
              </a:rPr>
              <a:t>potential</a:t>
            </a:r>
            <a:r>
              <a:rPr lang="en-US" spc="20" dirty="0">
                <a:latin typeface="Times New Roman"/>
                <a:cs typeface="Times New Roman"/>
              </a:rPr>
              <a:t> </a:t>
            </a:r>
            <a:r>
              <a:rPr lang="en-US" spc="5" dirty="0">
                <a:latin typeface="Times New Roman"/>
                <a:cs typeface="Times New Roman"/>
              </a:rPr>
              <a:t>areas </a:t>
            </a:r>
            <a:r>
              <a:rPr lang="en-US" spc="10" dirty="0">
                <a:latin typeface="Times New Roman"/>
                <a:cs typeface="Times New Roman"/>
              </a:rPr>
              <a:t>of </a:t>
            </a:r>
            <a:r>
              <a:rPr lang="en-US" spc="5" dirty="0">
                <a:latin typeface="Times New Roman"/>
                <a:cs typeface="Times New Roman"/>
              </a:rPr>
              <a:t>future</a:t>
            </a:r>
            <a:r>
              <a:rPr lang="en-US" dirty="0">
                <a:latin typeface="Times New Roman"/>
                <a:cs typeface="Times New Roman"/>
              </a:rPr>
              <a:t> </a:t>
            </a:r>
            <a:r>
              <a:rPr lang="en-US" spc="10" dirty="0">
                <a:latin typeface="Times New Roman"/>
                <a:cs typeface="Times New Roman"/>
              </a:rPr>
              <a:t>scope</a:t>
            </a:r>
            <a:r>
              <a:rPr lang="en-US" dirty="0">
                <a:latin typeface="Times New Roman"/>
                <a:cs typeface="Times New Roman"/>
              </a:rPr>
              <a:t> </a:t>
            </a:r>
            <a:r>
              <a:rPr lang="en-US" spc="10" dirty="0">
                <a:latin typeface="Times New Roman"/>
                <a:cs typeface="Times New Roman"/>
              </a:rPr>
              <a:t>for the</a:t>
            </a:r>
            <a:r>
              <a:rPr lang="en-US" dirty="0">
                <a:latin typeface="Times New Roman"/>
                <a:cs typeface="Times New Roman"/>
              </a:rPr>
              <a:t> </a:t>
            </a:r>
            <a:r>
              <a:rPr lang="en-US" spc="10" dirty="0">
                <a:latin typeface="Times New Roman"/>
                <a:cs typeface="Times New Roman"/>
              </a:rPr>
              <a:t>project:</a:t>
            </a:r>
            <a:endParaRPr lang="en-US" dirty="0">
              <a:latin typeface="Times New Roman"/>
              <a:cs typeface="Times New Roman"/>
            </a:endParaRPr>
          </a:p>
          <a:p>
            <a:pPr marL="12700" marR="5080" algn="just">
              <a:lnSpc>
                <a:spcPct val="150000"/>
              </a:lnSpc>
              <a:spcBef>
                <a:spcPts val="944"/>
              </a:spcBef>
            </a:pPr>
            <a:r>
              <a:rPr lang="en-US" b="1" spc="10" dirty="0">
                <a:latin typeface="Times New Roman"/>
                <a:cs typeface="Times New Roman"/>
              </a:rPr>
              <a:t>Enhanced </a:t>
            </a:r>
            <a:r>
              <a:rPr lang="en-US" b="1" spc="5" dirty="0">
                <a:latin typeface="Times New Roman"/>
                <a:cs typeface="Times New Roman"/>
              </a:rPr>
              <a:t>User</a:t>
            </a:r>
            <a:r>
              <a:rPr lang="en-US" b="1" spc="10" dirty="0">
                <a:latin typeface="Times New Roman"/>
                <a:cs typeface="Times New Roman"/>
              </a:rPr>
              <a:t> Features: </a:t>
            </a:r>
            <a:r>
              <a:rPr lang="en-US" spc="5" dirty="0">
                <a:latin typeface="Times New Roman"/>
                <a:cs typeface="Times New Roman"/>
              </a:rPr>
              <a:t>To</a:t>
            </a:r>
            <a:r>
              <a:rPr lang="en-US" spc="10" dirty="0">
                <a:latin typeface="Times New Roman"/>
                <a:cs typeface="Times New Roman"/>
              </a:rPr>
              <a:t> improve </a:t>
            </a:r>
            <a:r>
              <a:rPr lang="en-US" spc="5" dirty="0">
                <a:latin typeface="Times New Roman"/>
                <a:cs typeface="Times New Roman"/>
              </a:rPr>
              <a:t>user</a:t>
            </a:r>
            <a:r>
              <a:rPr lang="en-US" spc="10" dirty="0">
                <a:latin typeface="Times New Roman"/>
                <a:cs typeface="Times New Roman"/>
              </a:rPr>
              <a:t> </a:t>
            </a:r>
            <a:r>
              <a:rPr lang="en-US" spc="5" dirty="0">
                <a:latin typeface="Times New Roman"/>
                <a:cs typeface="Times New Roman"/>
              </a:rPr>
              <a:t>engagement  </a:t>
            </a:r>
            <a:r>
              <a:rPr lang="en-US" spc="10" dirty="0">
                <a:latin typeface="Times New Roman"/>
                <a:cs typeface="Times New Roman"/>
              </a:rPr>
              <a:t>and </a:t>
            </a:r>
            <a:r>
              <a:rPr lang="en-US" spc="5" dirty="0">
                <a:latin typeface="Times New Roman"/>
                <a:cs typeface="Times New Roman"/>
              </a:rPr>
              <a:t>satisfaction, additional  features </a:t>
            </a:r>
            <a:r>
              <a:rPr lang="en-US" spc="10" dirty="0">
                <a:latin typeface="Times New Roman"/>
                <a:cs typeface="Times New Roman"/>
              </a:rPr>
              <a:t> </a:t>
            </a:r>
            <a:r>
              <a:rPr lang="en-US" spc="5" dirty="0">
                <a:latin typeface="Times New Roman"/>
                <a:cs typeface="Times New Roman"/>
              </a:rPr>
              <a:t>can</a:t>
            </a:r>
            <a:r>
              <a:rPr lang="en-US" spc="10" dirty="0">
                <a:latin typeface="Times New Roman"/>
                <a:cs typeface="Times New Roman"/>
              </a:rPr>
              <a:t> </a:t>
            </a:r>
            <a:r>
              <a:rPr lang="en-US" spc="15" dirty="0">
                <a:latin typeface="Times New Roman"/>
                <a:cs typeface="Times New Roman"/>
              </a:rPr>
              <a:t>be </a:t>
            </a:r>
            <a:r>
              <a:rPr lang="en-US" spc="10" dirty="0">
                <a:latin typeface="Times New Roman"/>
                <a:cs typeface="Times New Roman"/>
              </a:rPr>
              <a:t>added</a:t>
            </a:r>
            <a:r>
              <a:rPr lang="en-US" spc="15" dirty="0">
                <a:latin typeface="Times New Roman"/>
                <a:cs typeface="Times New Roman"/>
              </a:rPr>
              <a:t> </a:t>
            </a:r>
            <a:r>
              <a:rPr lang="en-US" spc="10" dirty="0">
                <a:latin typeface="Times New Roman"/>
                <a:cs typeface="Times New Roman"/>
              </a:rPr>
              <a:t>to</a:t>
            </a:r>
            <a:r>
              <a:rPr lang="en-US" spc="15" dirty="0">
                <a:latin typeface="Times New Roman"/>
                <a:cs typeface="Times New Roman"/>
              </a:rPr>
              <a:t> </a:t>
            </a:r>
            <a:r>
              <a:rPr lang="en-US" spc="10"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project.</a:t>
            </a:r>
            <a:r>
              <a:rPr lang="en-US" spc="10" dirty="0">
                <a:latin typeface="Times New Roman"/>
                <a:cs typeface="Times New Roman"/>
              </a:rPr>
              <a:t> </a:t>
            </a:r>
            <a:r>
              <a:rPr lang="en-US" spc="15" dirty="0">
                <a:latin typeface="Times New Roman"/>
                <a:cs typeface="Times New Roman"/>
              </a:rPr>
              <a:t>For</a:t>
            </a:r>
            <a:r>
              <a:rPr lang="en-US" spc="20" dirty="0">
                <a:latin typeface="Times New Roman"/>
                <a:cs typeface="Times New Roman"/>
              </a:rPr>
              <a:t> </a:t>
            </a:r>
            <a:r>
              <a:rPr lang="en-US" spc="10" dirty="0">
                <a:latin typeface="Times New Roman"/>
                <a:cs typeface="Times New Roman"/>
              </a:rPr>
              <a:t>example,</a:t>
            </a:r>
            <a:r>
              <a:rPr lang="en-US" spc="15" dirty="0">
                <a:latin typeface="Times New Roman"/>
                <a:cs typeface="Times New Roman"/>
              </a:rPr>
              <a:t> </a:t>
            </a:r>
            <a:r>
              <a:rPr lang="en-US" spc="10"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messaging</a:t>
            </a:r>
            <a:r>
              <a:rPr lang="en-US" spc="15" dirty="0">
                <a:latin typeface="Times New Roman"/>
                <a:cs typeface="Times New Roman"/>
              </a:rPr>
              <a:t> </a:t>
            </a:r>
            <a:r>
              <a:rPr lang="en-US" spc="10" dirty="0">
                <a:latin typeface="Times New Roman"/>
                <a:cs typeface="Times New Roman"/>
              </a:rPr>
              <a:t>system</a:t>
            </a:r>
            <a:r>
              <a:rPr lang="en-US" spc="15" dirty="0">
                <a:latin typeface="Times New Roman"/>
                <a:cs typeface="Times New Roman"/>
              </a:rPr>
              <a:t> can</a:t>
            </a:r>
            <a:r>
              <a:rPr lang="en-US" spc="20" dirty="0">
                <a:latin typeface="Times New Roman"/>
                <a:cs typeface="Times New Roman"/>
              </a:rPr>
              <a:t> </a:t>
            </a:r>
            <a:r>
              <a:rPr lang="en-US" spc="10" dirty="0">
                <a:latin typeface="Times New Roman"/>
                <a:cs typeface="Times New Roman"/>
              </a:rPr>
              <a:t>be  implemented  to </a:t>
            </a:r>
            <a:r>
              <a:rPr lang="en-US" spc="15" dirty="0">
                <a:latin typeface="Times New Roman"/>
                <a:cs typeface="Times New Roman"/>
              </a:rPr>
              <a:t> </a:t>
            </a:r>
            <a:r>
              <a:rPr lang="en-US" spc="5" dirty="0">
                <a:latin typeface="Times New Roman"/>
                <a:cs typeface="Times New Roman"/>
              </a:rPr>
              <a:t>facilitate</a:t>
            </a:r>
            <a:r>
              <a:rPr lang="en-US" spc="10" dirty="0">
                <a:latin typeface="Times New Roman"/>
                <a:cs typeface="Times New Roman"/>
              </a:rPr>
              <a:t> communication</a:t>
            </a:r>
            <a:r>
              <a:rPr lang="en-US" spc="15" dirty="0">
                <a:latin typeface="Times New Roman"/>
                <a:cs typeface="Times New Roman"/>
              </a:rPr>
              <a:t> </a:t>
            </a:r>
            <a:r>
              <a:rPr lang="en-US" spc="10" dirty="0">
                <a:latin typeface="Times New Roman"/>
                <a:cs typeface="Times New Roman"/>
              </a:rPr>
              <a:t>between</a:t>
            </a:r>
            <a:r>
              <a:rPr lang="en-US" spc="15" dirty="0">
                <a:latin typeface="Times New Roman"/>
                <a:cs typeface="Times New Roman"/>
              </a:rPr>
              <a:t> </a:t>
            </a:r>
            <a:r>
              <a:rPr lang="en-US" spc="10" dirty="0">
                <a:latin typeface="Times New Roman"/>
                <a:cs typeface="Times New Roman"/>
              </a:rPr>
              <a:t>users</a:t>
            </a:r>
            <a:r>
              <a:rPr lang="en-US" spc="15" dirty="0">
                <a:latin typeface="Times New Roman"/>
                <a:cs typeface="Times New Roman"/>
              </a:rPr>
              <a:t> </a:t>
            </a:r>
            <a:r>
              <a:rPr lang="en-US" spc="10" dirty="0">
                <a:latin typeface="Times New Roman"/>
                <a:cs typeface="Times New Roman"/>
              </a:rPr>
              <a:t>interested</a:t>
            </a:r>
            <a:r>
              <a:rPr lang="en-US" spc="15" dirty="0">
                <a:latin typeface="Times New Roman"/>
                <a:cs typeface="Times New Roman"/>
              </a:rPr>
              <a:t> in</a:t>
            </a:r>
            <a:r>
              <a:rPr lang="en-US" spc="20" dirty="0">
                <a:latin typeface="Times New Roman"/>
                <a:cs typeface="Times New Roman"/>
              </a:rPr>
              <a:t> </a:t>
            </a:r>
            <a:r>
              <a:rPr lang="en-US" spc="10" dirty="0">
                <a:latin typeface="Times New Roman"/>
                <a:cs typeface="Times New Roman"/>
              </a:rPr>
              <a:t>adopting</a:t>
            </a:r>
            <a:r>
              <a:rPr lang="en-US" spc="15" dirty="0">
                <a:latin typeface="Times New Roman"/>
                <a:cs typeface="Times New Roman"/>
              </a:rPr>
              <a:t> </a:t>
            </a:r>
            <a:r>
              <a:rPr lang="en-US" spc="5" dirty="0">
                <a:latin typeface="Times New Roman"/>
                <a:cs typeface="Times New Roman"/>
              </a:rPr>
              <a:t>animals</a:t>
            </a:r>
            <a:r>
              <a:rPr lang="en-US" spc="10" dirty="0">
                <a:latin typeface="Times New Roman"/>
                <a:cs typeface="Times New Roman"/>
              </a:rPr>
              <a:t> and  the  animal </a:t>
            </a:r>
            <a:r>
              <a:rPr lang="en-US" spc="15" dirty="0">
                <a:latin typeface="Times New Roman"/>
                <a:cs typeface="Times New Roman"/>
              </a:rPr>
              <a:t> </a:t>
            </a:r>
            <a:r>
              <a:rPr lang="en-US" spc="5" dirty="0">
                <a:latin typeface="Times New Roman"/>
                <a:cs typeface="Times New Roman"/>
              </a:rPr>
              <a:t>shelters. Users </a:t>
            </a:r>
            <a:r>
              <a:rPr lang="en-US" dirty="0">
                <a:latin typeface="Times New Roman"/>
                <a:cs typeface="Times New Roman"/>
              </a:rPr>
              <a:t>can </a:t>
            </a:r>
            <a:r>
              <a:rPr lang="en-US" spc="5" dirty="0">
                <a:latin typeface="Times New Roman"/>
                <a:cs typeface="Times New Roman"/>
              </a:rPr>
              <a:t>also </a:t>
            </a:r>
            <a:r>
              <a:rPr lang="en-US" spc="10" dirty="0">
                <a:latin typeface="Times New Roman"/>
                <a:cs typeface="Times New Roman"/>
              </a:rPr>
              <a:t>be </a:t>
            </a:r>
            <a:r>
              <a:rPr lang="en-US" spc="5" dirty="0">
                <a:latin typeface="Times New Roman"/>
                <a:cs typeface="Times New Roman"/>
              </a:rPr>
              <a:t>allowed </a:t>
            </a:r>
            <a:r>
              <a:rPr lang="en-US" spc="10" dirty="0">
                <a:latin typeface="Times New Roman"/>
                <a:cs typeface="Times New Roman"/>
              </a:rPr>
              <a:t>to </a:t>
            </a:r>
            <a:r>
              <a:rPr lang="en-US" spc="5" dirty="0">
                <a:latin typeface="Times New Roman"/>
                <a:cs typeface="Times New Roman"/>
              </a:rPr>
              <a:t>create </a:t>
            </a:r>
            <a:r>
              <a:rPr lang="en-US" spc="10" dirty="0">
                <a:latin typeface="Times New Roman"/>
                <a:cs typeface="Times New Roman"/>
              </a:rPr>
              <a:t>personalized </a:t>
            </a:r>
            <a:r>
              <a:rPr lang="en-US" spc="5" dirty="0">
                <a:latin typeface="Times New Roman"/>
                <a:cs typeface="Times New Roman"/>
              </a:rPr>
              <a:t>profiles, </a:t>
            </a:r>
            <a:r>
              <a:rPr lang="en-US" spc="10" dirty="0">
                <a:latin typeface="Times New Roman"/>
                <a:cs typeface="Times New Roman"/>
              </a:rPr>
              <a:t>save </a:t>
            </a:r>
            <a:r>
              <a:rPr lang="en-US" spc="5" dirty="0">
                <a:latin typeface="Times New Roman"/>
                <a:cs typeface="Times New Roman"/>
              </a:rPr>
              <a:t>favorite </a:t>
            </a:r>
            <a:r>
              <a:rPr lang="en-US" spc="10" dirty="0">
                <a:latin typeface="Times New Roman"/>
                <a:cs typeface="Times New Roman"/>
              </a:rPr>
              <a:t>animals, and </a:t>
            </a:r>
            <a:r>
              <a:rPr lang="en-US" spc="15" dirty="0">
                <a:latin typeface="Times New Roman"/>
                <a:cs typeface="Times New Roman"/>
              </a:rPr>
              <a:t> </a:t>
            </a:r>
            <a:r>
              <a:rPr lang="en-US" spc="10" dirty="0">
                <a:latin typeface="Times New Roman"/>
                <a:cs typeface="Times New Roman"/>
              </a:rPr>
              <a:t>receive </a:t>
            </a:r>
            <a:r>
              <a:rPr lang="en-US" spc="5" dirty="0">
                <a:latin typeface="Times New Roman"/>
                <a:cs typeface="Times New Roman"/>
              </a:rPr>
              <a:t>notifications for </a:t>
            </a:r>
            <a:r>
              <a:rPr lang="en-US" spc="15" dirty="0">
                <a:latin typeface="Times New Roman"/>
                <a:cs typeface="Times New Roman"/>
              </a:rPr>
              <a:t>new </a:t>
            </a:r>
            <a:r>
              <a:rPr lang="en-US" spc="10" dirty="0">
                <a:latin typeface="Times New Roman"/>
                <a:cs typeface="Times New Roman"/>
              </a:rPr>
              <a:t>animals matching </a:t>
            </a:r>
            <a:r>
              <a:rPr lang="en-US" spc="5" dirty="0">
                <a:latin typeface="Times New Roman"/>
                <a:cs typeface="Times New Roman"/>
              </a:rPr>
              <a:t>their preferences. </a:t>
            </a:r>
            <a:r>
              <a:rPr lang="en-US" spc="10" dirty="0">
                <a:latin typeface="Times New Roman"/>
                <a:cs typeface="Times New Roman"/>
              </a:rPr>
              <a:t>These enhancements will </a:t>
            </a:r>
            <a:r>
              <a:rPr lang="en-US" spc="15" dirty="0">
                <a:latin typeface="Times New Roman"/>
                <a:cs typeface="Times New Roman"/>
              </a:rPr>
              <a:t> </a:t>
            </a:r>
            <a:r>
              <a:rPr lang="en-US" spc="5" dirty="0">
                <a:latin typeface="Times New Roman"/>
                <a:cs typeface="Times New Roman"/>
              </a:rPr>
              <a:t>further</a:t>
            </a:r>
            <a:r>
              <a:rPr lang="en-US" dirty="0">
                <a:latin typeface="Times New Roman"/>
                <a:cs typeface="Times New Roman"/>
              </a:rPr>
              <a:t> </a:t>
            </a:r>
            <a:r>
              <a:rPr lang="en-US" spc="10" dirty="0">
                <a:latin typeface="Times New Roman"/>
                <a:cs typeface="Times New Roman"/>
              </a:rPr>
              <a:t>enrich</a:t>
            </a:r>
            <a:r>
              <a:rPr lang="en-US" dirty="0">
                <a:latin typeface="Times New Roman"/>
                <a:cs typeface="Times New Roman"/>
              </a:rPr>
              <a:t> </a:t>
            </a:r>
            <a:r>
              <a:rPr lang="en-US" spc="10" dirty="0">
                <a:latin typeface="Times New Roman"/>
                <a:cs typeface="Times New Roman"/>
              </a:rPr>
              <a:t>the</a:t>
            </a:r>
            <a:r>
              <a:rPr lang="en-US" spc="-10" dirty="0">
                <a:latin typeface="Times New Roman"/>
                <a:cs typeface="Times New Roman"/>
              </a:rPr>
              <a:t> </a:t>
            </a:r>
            <a:r>
              <a:rPr lang="en-US" spc="10" dirty="0">
                <a:latin typeface="Times New Roman"/>
                <a:cs typeface="Times New Roman"/>
              </a:rPr>
              <a:t>user</a:t>
            </a:r>
            <a:r>
              <a:rPr lang="en-US" spc="5" dirty="0">
                <a:latin typeface="Times New Roman"/>
                <a:cs typeface="Times New Roman"/>
              </a:rPr>
              <a:t> </a:t>
            </a:r>
            <a:r>
              <a:rPr lang="en-US" spc="10" dirty="0">
                <a:latin typeface="Times New Roman"/>
                <a:cs typeface="Times New Roman"/>
              </a:rPr>
              <a:t>experience</a:t>
            </a:r>
            <a:r>
              <a:rPr lang="en-US" spc="5" dirty="0">
                <a:latin typeface="Times New Roman"/>
                <a:cs typeface="Times New Roman"/>
              </a:rPr>
              <a:t> </a:t>
            </a:r>
            <a:r>
              <a:rPr lang="en-US" spc="10" dirty="0">
                <a:latin typeface="Times New Roman"/>
                <a:cs typeface="Times New Roman"/>
              </a:rPr>
              <a:t>and</a:t>
            </a:r>
            <a:r>
              <a:rPr lang="en-US" spc="5" dirty="0">
                <a:latin typeface="Times New Roman"/>
                <a:cs typeface="Times New Roman"/>
              </a:rPr>
              <a:t> </a:t>
            </a:r>
            <a:r>
              <a:rPr lang="en-US" spc="10" dirty="0">
                <a:latin typeface="Times New Roman"/>
                <a:cs typeface="Times New Roman"/>
              </a:rPr>
              <a:t>increase</a:t>
            </a:r>
            <a:r>
              <a:rPr lang="en-US" spc="5" dirty="0">
                <a:latin typeface="Times New Roman"/>
                <a:cs typeface="Times New Roman"/>
              </a:rPr>
              <a:t> </a:t>
            </a:r>
            <a:r>
              <a:rPr lang="en-US" spc="10" dirty="0">
                <a:latin typeface="Times New Roman"/>
                <a:cs typeface="Times New Roman"/>
              </a:rPr>
              <a:t>user</a:t>
            </a:r>
            <a:r>
              <a:rPr lang="en-US" dirty="0">
                <a:latin typeface="Times New Roman"/>
                <a:cs typeface="Times New Roman"/>
              </a:rPr>
              <a:t> </a:t>
            </a:r>
            <a:r>
              <a:rPr lang="en-US" spc="5" dirty="0">
                <a:latin typeface="Times New Roman"/>
                <a:cs typeface="Times New Roman"/>
              </a:rPr>
              <a:t>interaction</a:t>
            </a:r>
            <a:r>
              <a:rPr lang="en-US" spc="20" dirty="0">
                <a:latin typeface="Times New Roman"/>
                <a:cs typeface="Times New Roman"/>
              </a:rPr>
              <a:t> </a:t>
            </a:r>
            <a:r>
              <a:rPr lang="en-US" spc="10" dirty="0">
                <a:latin typeface="Times New Roman"/>
                <a:cs typeface="Times New Roman"/>
              </a:rPr>
              <a:t>on the</a:t>
            </a:r>
            <a:r>
              <a:rPr lang="en-US" dirty="0">
                <a:latin typeface="Times New Roman"/>
                <a:cs typeface="Times New Roman"/>
              </a:rPr>
              <a:t> </a:t>
            </a:r>
            <a:r>
              <a:rPr lang="en-US" spc="5" dirty="0">
                <a:latin typeface="Times New Roman"/>
                <a:cs typeface="Times New Roman"/>
              </a:rPr>
              <a:t>platform.</a:t>
            </a:r>
          </a:p>
          <a:p>
            <a:pPr marL="12700" marR="5080" algn="just">
              <a:lnSpc>
                <a:spcPct val="150000"/>
              </a:lnSpc>
              <a:spcBef>
                <a:spcPts val="944"/>
              </a:spcBef>
            </a:pPr>
            <a:endParaRPr lang="en-US" spc="5" dirty="0">
              <a:latin typeface="Times New Roman"/>
              <a:cs typeface="Times New Roman"/>
            </a:endParaRPr>
          </a:p>
          <a:p>
            <a:pPr marL="12700" marR="5715" algn="just">
              <a:lnSpc>
                <a:spcPct val="150000"/>
              </a:lnSpc>
              <a:spcBef>
                <a:spcPts val="80"/>
              </a:spcBef>
            </a:pPr>
            <a:r>
              <a:rPr lang="en-US" b="1" spc="10" dirty="0">
                <a:latin typeface="Times New Roman"/>
                <a:cs typeface="Times New Roman"/>
              </a:rPr>
              <a:t>Multi-language and </a:t>
            </a:r>
            <a:r>
              <a:rPr lang="en-US" b="1" spc="5" dirty="0">
                <a:latin typeface="Times New Roman"/>
                <a:cs typeface="Times New Roman"/>
              </a:rPr>
              <a:t>Internationalization </a:t>
            </a:r>
            <a:r>
              <a:rPr lang="en-US" b="1" spc="10" dirty="0">
                <a:latin typeface="Times New Roman"/>
                <a:cs typeface="Times New Roman"/>
              </a:rPr>
              <a:t>Support:</a:t>
            </a:r>
            <a:r>
              <a:rPr lang="en-US" spc="10" dirty="0">
                <a:latin typeface="Times New Roman"/>
                <a:cs typeface="Times New Roman"/>
              </a:rPr>
              <a:t> </a:t>
            </a:r>
            <a:r>
              <a:rPr lang="en-US" spc="5" dirty="0">
                <a:latin typeface="Times New Roman"/>
                <a:cs typeface="Times New Roman"/>
              </a:rPr>
              <a:t>To cater </a:t>
            </a:r>
            <a:r>
              <a:rPr lang="en-US" spc="10" dirty="0">
                <a:latin typeface="Times New Roman"/>
                <a:cs typeface="Times New Roman"/>
              </a:rPr>
              <a:t>to a </a:t>
            </a:r>
            <a:r>
              <a:rPr lang="en-US" spc="5" dirty="0">
                <a:latin typeface="Times New Roman"/>
                <a:cs typeface="Times New Roman"/>
              </a:rPr>
              <a:t>wider audience, </a:t>
            </a:r>
            <a:r>
              <a:rPr lang="en-US" spc="10" dirty="0">
                <a:latin typeface="Times New Roman"/>
                <a:cs typeface="Times New Roman"/>
              </a:rPr>
              <a:t>introducing </a:t>
            </a:r>
            <a:r>
              <a:rPr lang="en-US" spc="15" dirty="0">
                <a:latin typeface="Times New Roman"/>
                <a:cs typeface="Times New Roman"/>
              </a:rPr>
              <a:t> </a:t>
            </a:r>
            <a:r>
              <a:rPr lang="en-US" spc="5" dirty="0">
                <a:latin typeface="Times New Roman"/>
                <a:cs typeface="Times New Roman"/>
              </a:rPr>
              <a:t>multi-language </a:t>
            </a:r>
            <a:r>
              <a:rPr lang="en-US" spc="10" dirty="0">
                <a:latin typeface="Times New Roman"/>
                <a:cs typeface="Times New Roman"/>
              </a:rPr>
              <a:t>support can make </a:t>
            </a:r>
            <a:r>
              <a:rPr lang="en-US" spc="5" dirty="0">
                <a:latin typeface="Times New Roman"/>
                <a:cs typeface="Times New Roman"/>
              </a:rPr>
              <a:t>it accessible </a:t>
            </a:r>
            <a:r>
              <a:rPr lang="en-US" spc="10" dirty="0">
                <a:latin typeface="Times New Roman"/>
                <a:cs typeface="Times New Roman"/>
              </a:rPr>
              <a:t>to </a:t>
            </a:r>
            <a:r>
              <a:rPr lang="en-US" spc="5" dirty="0">
                <a:latin typeface="Times New Roman"/>
                <a:cs typeface="Times New Roman"/>
              </a:rPr>
              <a:t>users </a:t>
            </a:r>
            <a:r>
              <a:rPr lang="en-US" spc="10" dirty="0">
                <a:latin typeface="Times New Roman"/>
                <a:cs typeface="Times New Roman"/>
              </a:rPr>
              <a:t>from different regions and cultures. </a:t>
            </a:r>
            <a:r>
              <a:rPr lang="en-US" spc="15" dirty="0">
                <a:latin typeface="Times New Roman"/>
                <a:cs typeface="Times New Roman"/>
              </a:rPr>
              <a:t> </a:t>
            </a:r>
            <a:r>
              <a:rPr lang="en-US" spc="10" dirty="0">
                <a:latin typeface="Times New Roman"/>
                <a:cs typeface="Times New Roman"/>
              </a:rPr>
              <a:t>Localization</a:t>
            </a:r>
            <a:r>
              <a:rPr lang="en-US" spc="15" dirty="0">
                <a:latin typeface="Times New Roman"/>
                <a:cs typeface="Times New Roman"/>
              </a:rPr>
              <a:t> </a:t>
            </a:r>
            <a:r>
              <a:rPr lang="en-US" spc="5" dirty="0">
                <a:latin typeface="Times New Roman"/>
                <a:cs typeface="Times New Roman"/>
              </a:rPr>
              <a:t>features</a:t>
            </a:r>
            <a:r>
              <a:rPr lang="en-US" spc="10" dirty="0">
                <a:latin typeface="Times New Roman"/>
                <a:cs typeface="Times New Roman"/>
              </a:rPr>
              <a:t> such</a:t>
            </a:r>
            <a:r>
              <a:rPr lang="en-US" spc="15" dirty="0">
                <a:latin typeface="Times New Roman"/>
                <a:cs typeface="Times New Roman"/>
              </a:rPr>
              <a:t> </a:t>
            </a:r>
            <a:r>
              <a:rPr lang="en-US" dirty="0">
                <a:latin typeface="Times New Roman"/>
                <a:cs typeface="Times New Roman"/>
              </a:rPr>
              <a:t>as</a:t>
            </a:r>
            <a:r>
              <a:rPr lang="en-US" spc="5" dirty="0">
                <a:latin typeface="Times New Roman"/>
                <a:cs typeface="Times New Roman"/>
              </a:rPr>
              <a:t> language</a:t>
            </a:r>
            <a:r>
              <a:rPr lang="en-US" spc="10" dirty="0">
                <a:latin typeface="Times New Roman"/>
                <a:cs typeface="Times New Roman"/>
              </a:rPr>
              <a:t> </a:t>
            </a:r>
            <a:r>
              <a:rPr lang="en-US" spc="5" dirty="0">
                <a:latin typeface="Times New Roman"/>
                <a:cs typeface="Times New Roman"/>
              </a:rPr>
              <a:t>preferences,</a:t>
            </a:r>
            <a:r>
              <a:rPr lang="en-US" spc="10" dirty="0">
                <a:latin typeface="Times New Roman"/>
                <a:cs typeface="Times New Roman"/>
              </a:rPr>
              <a:t> currency</a:t>
            </a:r>
            <a:r>
              <a:rPr lang="en-US" spc="15" dirty="0">
                <a:latin typeface="Times New Roman"/>
                <a:cs typeface="Times New Roman"/>
              </a:rPr>
              <a:t> </a:t>
            </a:r>
            <a:r>
              <a:rPr lang="en-US" spc="10" dirty="0">
                <a:latin typeface="Times New Roman"/>
                <a:cs typeface="Times New Roman"/>
              </a:rPr>
              <a:t>conversions,</a:t>
            </a:r>
            <a:r>
              <a:rPr lang="en-US" spc="15" dirty="0">
                <a:latin typeface="Times New Roman"/>
                <a:cs typeface="Times New Roman"/>
              </a:rPr>
              <a:t> </a:t>
            </a:r>
            <a:r>
              <a:rPr lang="en-US" spc="10" dirty="0">
                <a:latin typeface="Times New Roman"/>
                <a:cs typeface="Times New Roman"/>
              </a:rPr>
              <a:t>and</a:t>
            </a:r>
            <a:r>
              <a:rPr lang="en-US" spc="15" dirty="0">
                <a:latin typeface="Times New Roman"/>
                <a:cs typeface="Times New Roman"/>
              </a:rPr>
              <a:t> </a:t>
            </a:r>
            <a:r>
              <a:rPr lang="en-US" spc="5" dirty="0">
                <a:latin typeface="Times New Roman"/>
                <a:cs typeface="Times New Roman"/>
              </a:rPr>
              <a:t>cultural </a:t>
            </a:r>
            <a:r>
              <a:rPr lang="en-US" spc="10" dirty="0">
                <a:latin typeface="Times New Roman"/>
                <a:cs typeface="Times New Roman"/>
              </a:rPr>
              <a:t> </a:t>
            </a:r>
            <a:r>
              <a:rPr lang="en-US" spc="5" dirty="0">
                <a:latin typeface="Times New Roman"/>
                <a:cs typeface="Times New Roman"/>
              </a:rPr>
              <a:t>considerations </a:t>
            </a:r>
            <a:r>
              <a:rPr lang="en-US" spc="10" dirty="0">
                <a:latin typeface="Times New Roman"/>
                <a:cs typeface="Times New Roman"/>
              </a:rPr>
              <a:t>can</a:t>
            </a:r>
            <a:r>
              <a:rPr lang="en-US" spc="5" dirty="0">
                <a:latin typeface="Times New Roman"/>
                <a:cs typeface="Times New Roman"/>
              </a:rPr>
              <a:t> </a:t>
            </a:r>
            <a:r>
              <a:rPr lang="en-US" spc="10" dirty="0">
                <a:latin typeface="Times New Roman"/>
                <a:cs typeface="Times New Roman"/>
              </a:rPr>
              <a:t>help </a:t>
            </a:r>
            <a:r>
              <a:rPr lang="en-US" spc="5" dirty="0">
                <a:latin typeface="Times New Roman"/>
                <a:cs typeface="Times New Roman"/>
              </a:rPr>
              <a:t>create</a:t>
            </a:r>
            <a:r>
              <a:rPr lang="en-US" spc="20" dirty="0">
                <a:latin typeface="Times New Roman"/>
                <a:cs typeface="Times New Roman"/>
              </a:rPr>
              <a:t> </a:t>
            </a:r>
            <a:r>
              <a:rPr lang="en-US" spc="10" dirty="0">
                <a:latin typeface="Times New Roman"/>
                <a:cs typeface="Times New Roman"/>
              </a:rPr>
              <a:t>a</a:t>
            </a:r>
            <a:r>
              <a:rPr lang="en-US" dirty="0">
                <a:latin typeface="Times New Roman"/>
                <a:cs typeface="Times New Roman"/>
              </a:rPr>
              <a:t> </a:t>
            </a:r>
            <a:r>
              <a:rPr lang="en-US" spc="10" dirty="0">
                <a:latin typeface="Times New Roman"/>
                <a:cs typeface="Times New Roman"/>
              </a:rPr>
              <a:t>more</a:t>
            </a:r>
            <a:r>
              <a:rPr lang="en-US" dirty="0">
                <a:latin typeface="Times New Roman"/>
                <a:cs typeface="Times New Roman"/>
              </a:rPr>
              <a:t> </a:t>
            </a:r>
            <a:r>
              <a:rPr lang="en-US" spc="5" dirty="0">
                <a:latin typeface="Times New Roman"/>
                <a:cs typeface="Times New Roman"/>
              </a:rPr>
              <a:t>inclusive</a:t>
            </a:r>
            <a:r>
              <a:rPr lang="en-US" spc="25" dirty="0">
                <a:latin typeface="Times New Roman"/>
                <a:cs typeface="Times New Roman"/>
              </a:rPr>
              <a:t> </a:t>
            </a:r>
            <a:r>
              <a:rPr lang="en-US" spc="10" dirty="0">
                <a:latin typeface="Times New Roman"/>
                <a:cs typeface="Times New Roman"/>
              </a:rPr>
              <a:t>and</a:t>
            </a:r>
            <a:r>
              <a:rPr lang="en-US" spc="15" dirty="0">
                <a:latin typeface="Times New Roman"/>
                <a:cs typeface="Times New Roman"/>
              </a:rPr>
              <a:t> </a:t>
            </a:r>
            <a:r>
              <a:rPr lang="en-US" spc="5" dirty="0">
                <a:latin typeface="Times New Roman"/>
                <a:cs typeface="Times New Roman"/>
              </a:rPr>
              <a:t>global</a:t>
            </a:r>
            <a:r>
              <a:rPr lang="en-US" dirty="0">
                <a:latin typeface="Times New Roman"/>
                <a:cs typeface="Times New Roman"/>
              </a:rPr>
              <a:t> </a:t>
            </a:r>
            <a:r>
              <a:rPr lang="en-US" spc="10" dirty="0">
                <a:latin typeface="Times New Roman"/>
                <a:cs typeface="Times New Roman"/>
              </a:rPr>
              <a:t>platform.</a:t>
            </a:r>
            <a:endParaRPr lang="en-US" dirty="0">
              <a:latin typeface="Times New Roman"/>
              <a:cs typeface="Times New Roman"/>
            </a:endParaRPr>
          </a:p>
          <a:p>
            <a:pPr marL="12700" marR="5080" algn="just">
              <a:lnSpc>
                <a:spcPct val="147500"/>
              </a:lnSpc>
              <a:spcBef>
                <a:spcPts val="944"/>
              </a:spcBef>
            </a:pPr>
            <a:endParaRPr lang="en-US" dirty="0">
              <a:latin typeface="Times New Roman"/>
              <a:cs typeface="Times New Roman"/>
            </a:endParaRPr>
          </a:p>
        </p:txBody>
      </p:sp>
      <p:sp>
        <p:nvSpPr>
          <p:cNvPr id="3" name="Rectangle 2"/>
          <p:cNvSpPr/>
          <p:nvPr/>
        </p:nvSpPr>
        <p:spPr>
          <a:xfrm>
            <a:off x="1591733" y="110067"/>
            <a:ext cx="6595534" cy="523220"/>
          </a:xfrm>
          <a:prstGeom prst="rect">
            <a:avLst/>
          </a:prstGeom>
        </p:spPr>
        <p:txBody>
          <a:bodyPr wrap="square">
            <a:spAutoFit/>
          </a:bodyPr>
          <a:lstStyle/>
          <a:p>
            <a:pPr algn="ctr"/>
            <a:r>
              <a:rPr lang="en-IN" sz="2800" b="1" u="sng" dirty="0">
                <a:latin typeface="Baskerville Old Face" pitchFamily="18" charset="0"/>
              </a:rPr>
              <a:t>Future Scope</a:t>
            </a:r>
            <a:endParaRPr lang="en-US" sz="2800" dirty="0">
              <a:latin typeface="Baskerville Old Face" pitchFamily="18" charset="0"/>
            </a:endParaRPr>
          </a:p>
        </p:txBody>
      </p:sp>
    </p:spTree>
    <p:extLst>
      <p:ext uri="{BB962C8B-B14F-4D97-AF65-F5344CB8AC3E}">
        <p14:creationId xmlns:p14="http://schemas.microsoft.com/office/powerpoint/2010/main" val="425241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FDD8B-4B6C-0ADF-C6E8-BDFF83D5D566}"/>
              </a:ext>
            </a:extLst>
          </p:cNvPr>
          <p:cNvSpPr txBox="1"/>
          <p:nvPr/>
        </p:nvSpPr>
        <p:spPr>
          <a:xfrm>
            <a:off x="513347" y="973668"/>
            <a:ext cx="11258351" cy="5450723"/>
          </a:xfrm>
          <a:prstGeom prst="rect">
            <a:avLst/>
          </a:prstGeom>
          <a:noFill/>
        </p:spPr>
        <p:txBody>
          <a:bodyPr wrap="square" rtlCol="0">
            <a:spAutoFit/>
          </a:bodyPr>
          <a:lstStyle/>
          <a:p>
            <a:r>
              <a:rPr lang="en-IN" sz="3200" b="1" dirty="0">
                <a:latin typeface="Baskerville Old Face" pitchFamily="18" charset="0"/>
              </a:rPr>
              <a:t>                            </a:t>
            </a:r>
            <a:r>
              <a:rPr lang="en-IN" sz="2800" b="1" u="sng" dirty="0">
                <a:latin typeface="Baskerville Old Face" pitchFamily="18" charset="0"/>
              </a:rPr>
              <a:t>Objective and need Of the project:</a:t>
            </a:r>
            <a:endParaRPr lang="en-IN" sz="3200" b="1" u="sng" dirty="0">
              <a:latin typeface="Baskerville Old Face" pitchFamily="18" charset="0"/>
            </a:endParaRPr>
          </a:p>
          <a:p>
            <a:pPr algn="ctr">
              <a:buFont typeface="Arial" pitchFamily="34" charset="0"/>
              <a:buChar char="•"/>
            </a:pPr>
            <a:endParaRPr lang="en-IN" sz="3200" b="1" dirty="0">
              <a:latin typeface="Arial Rounded MT Bold" panose="020F0704030504030204" pitchFamily="34" charset="0"/>
            </a:endParaRPr>
          </a:p>
          <a:p>
            <a:pPr algn="just">
              <a:lnSpc>
                <a:spcPct val="150000"/>
              </a:lnSpc>
              <a:spcAft>
                <a:spcPts val="0"/>
              </a:spcAft>
              <a:buFont typeface="Arial" pitchFamily="34" charset="0"/>
              <a:buChar char="•"/>
            </a:pPr>
            <a:r>
              <a:rPr lang="en-US" sz="2800" dirty="0">
                <a:latin typeface="Times New Roman" pitchFamily="18" charset="0"/>
                <a:ea typeface="Times New Roman" panose="02020603050405020304" pitchFamily="18" charset="0"/>
                <a:cs typeface="Times New Roman" pitchFamily="18" charset="0"/>
              </a:rPr>
              <a:t>  </a:t>
            </a:r>
            <a:r>
              <a:rPr lang="en-US" sz="2000" dirty="0">
                <a:latin typeface="Times New Roman" pitchFamily="18" charset="0"/>
                <a:ea typeface="Times New Roman" panose="02020603050405020304" pitchFamily="18" charset="0"/>
                <a:cs typeface="Times New Roman" pitchFamily="18" charset="0"/>
              </a:rPr>
              <a:t>To provide a website application that enables customers to browse animals available for adoption, send adoption ,forms, and schedule meet-and-greet times.</a:t>
            </a:r>
          </a:p>
          <a:p>
            <a:pPr algn="just">
              <a:lnSpc>
                <a:spcPct val="150000"/>
              </a:lnSpc>
              <a:spcAft>
                <a:spcPts val="0"/>
              </a:spcAft>
            </a:pPr>
            <a:endParaRPr lang="en-IN" sz="2000" dirty="0">
              <a:effectLst/>
              <a:latin typeface="Times New Roman" pitchFamily="18" charset="0"/>
              <a:ea typeface="Times New Roman" panose="02020603050405020304" pitchFamily="18" charset="0"/>
              <a:cs typeface="Times New Roman" pitchFamily="18" charset="0"/>
            </a:endParaRPr>
          </a:p>
          <a:p>
            <a:pPr marL="285750" indent="-285750" algn="just">
              <a:lnSpc>
                <a:spcPct val="150000"/>
              </a:lnSpc>
              <a:spcAft>
                <a:spcPts val="0"/>
              </a:spcAft>
              <a:buFont typeface="Arial" panose="020B0604020202020204" pitchFamily="34" charset="0"/>
              <a:buChar char="•"/>
            </a:pPr>
            <a:r>
              <a:rPr lang="en-IN" sz="2000" dirty="0">
                <a:effectLst/>
                <a:latin typeface="Times New Roman" pitchFamily="18" charset="0"/>
                <a:ea typeface="Times New Roman" panose="02020603050405020304" pitchFamily="18" charset="0"/>
                <a:cs typeface="Times New Roman" pitchFamily="18" charset="0"/>
              </a:rPr>
              <a:t>To create an administrative panel for animal rescue organizations</a:t>
            </a:r>
          </a:p>
          <a:p>
            <a:pPr marL="285750" indent="-285750" algn="just">
              <a:lnSpc>
                <a:spcPct val="150000"/>
              </a:lnSpc>
              <a:spcAft>
                <a:spcPts val="0"/>
              </a:spcAft>
            </a:pPr>
            <a:r>
              <a:rPr lang="en-IN" sz="2000" dirty="0">
                <a:effectLst/>
                <a:latin typeface="Times New Roman" pitchFamily="18" charset="0"/>
                <a:ea typeface="Times New Roman" panose="02020603050405020304" pitchFamily="18" charset="0"/>
                <a:cs typeface="Times New Roman" pitchFamily="18" charset="0"/>
              </a:rPr>
              <a:t> to manage animal profiles, adoption applications, and event schedules.</a:t>
            </a:r>
          </a:p>
          <a:p>
            <a:pPr algn="just">
              <a:lnSpc>
                <a:spcPct val="150000"/>
              </a:lnSpc>
              <a:spcAft>
                <a:spcPts val="0"/>
              </a:spcAft>
            </a:pPr>
            <a:endParaRPr lang="en-IN" sz="2000" dirty="0">
              <a:effectLst/>
              <a:latin typeface="Times New Roman" pitchFamily="18" charset="0"/>
              <a:ea typeface="Times New Roman" panose="02020603050405020304" pitchFamily="18" charset="0"/>
              <a:cs typeface="Times New Roman" pitchFamily="18" charset="0"/>
            </a:endParaRPr>
          </a:p>
          <a:p>
            <a:pPr marL="285750" indent="-285750" algn="just">
              <a:lnSpc>
                <a:spcPct val="150000"/>
              </a:lnSpc>
              <a:spcAft>
                <a:spcPts val="0"/>
              </a:spcAft>
              <a:buFont typeface="Arial" panose="020B0604020202020204" pitchFamily="34" charset="0"/>
              <a:buChar char="•"/>
            </a:pPr>
            <a:r>
              <a:rPr lang="en-IN" sz="2000" dirty="0">
                <a:effectLst/>
                <a:latin typeface="Times New Roman" pitchFamily="18" charset="0"/>
                <a:ea typeface="Times New Roman" panose="02020603050405020304" pitchFamily="18" charset="0"/>
                <a:cs typeface="Times New Roman" pitchFamily="18" charset="0"/>
              </a:rPr>
              <a:t>To integrate a payment gateway and donation system to support the animal </a:t>
            </a:r>
          </a:p>
          <a:p>
            <a:pPr algn="just">
              <a:lnSpc>
                <a:spcPct val="150000"/>
              </a:lnSpc>
              <a:spcAft>
                <a:spcPts val="0"/>
              </a:spcAft>
            </a:pPr>
            <a:r>
              <a:rPr lang="en-IN" sz="2000" dirty="0">
                <a:latin typeface="Times New Roman" pitchFamily="18" charset="0"/>
                <a:ea typeface="Times New Roman" panose="02020603050405020304" pitchFamily="18" charset="0"/>
                <a:cs typeface="Times New Roman" pitchFamily="18" charset="0"/>
              </a:rPr>
              <a:t>     </a:t>
            </a:r>
            <a:r>
              <a:rPr lang="en-IN" sz="2000" dirty="0">
                <a:effectLst/>
                <a:latin typeface="Times New Roman" pitchFamily="18" charset="0"/>
                <a:ea typeface="Times New Roman" panose="02020603050405020304" pitchFamily="18" charset="0"/>
                <a:cs typeface="Times New Roman" pitchFamily="18" charset="0"/>
              </a:rPr>
              <a:t>rescue organization's funding needs.</a:t>
            </a:r>
          </a:p>
          <a:p>
            <a:pPr>
              <a:lnSpc>
                <a:spcPct val="115000"/>
              </a:lnSpc>
              <a:spcAft>
                <a:spcPts val="0"/>
              </a:spcAft>
            </a:pPr>
            <a:endParaRPr lang="en-IN" sz="2800" dirty="0">
              <a:effectLst/>
              <a:latin typeface="Calibri" panose="020F0502020204030204" pitchFamily="34" charset="0"/>
              <a:ea typeface="Times New Roman" panose="02020603050405020304" pitchFamily="18" charset="0"/>
            </a:endParaRPr>
          </a:p>
        </p:txBody>
      </p:sp>
      <p:pic>
        <p:nvPicPr>
          <p:cNvPr id="1026" name="Picture 2" descr="NGO helps bring down dog meat trade in Tripura | North East India News ...">
            <a:extLst>
              <a:ext uri="{FF2B5EF4-FFF2-40B4-BE49-F238E27FC236}">
                <a16:creationId xmlns:a16="http://schemas.microsoft.com/office/drawing/2014/main" id="{01B57127-0E5B-0A56-C68E-4AD820896D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4886" y="2534549"/>
            <a:ext cx="3805384" cy="2519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70338"/>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0999"/>
            <a:ext cx="10795000" cy="4953792"/>
          </a:xfrm>
          <a:prstGeom prst="rect">
            <a:avLst/>
          </a:prstGeom>
        </p:spPr>
        <p:txBody>
          <a:bodyPr wrap="square">
            <a:spAutoFit/>
          </a:bodyPr>
          <a:lstStyle/>
          <a:p>
            <a:pPr marL="12700" marR="5080" algn="just">
              <a:lnSpc>
                <a:spcPct val="147500"/>
              </a:lnSpc>
              <a:spcBef>
                <a:spcPts val="935"/>
              </a:spcBef>
            </a:pPr>
            <a:endParaRPr lang="en-US" spc="10" dirty="0">
              <a:latin typeface="Times New Roman"/>
              <a:cs typeface="Times New Roman"/>
            </a:endParaRPr>
          </a:p>
          <a:p>
            <a:pPr marL="12700" marR="5080" algn="just">
              <a:lnSpc>
                <a:spcPct val="150000"/>
              </a:lnSpc>
              <a:spcBef>
                <a:spcPts val="935"/>
              </a:spcBef>
            </a:pPr>
            <a:endParaRPr lang="en-US" b="1" spc="10" dirty="0">
              <a:latin typeface="Times New Roman"/>
              <a:cs typeface="Times New Roman"/>
            </a:endParaRPr>
          </a:p>
          <a:p>
            <a:pPr marL="12700" marR="5080" algn="just">
              <a:lnSpc>
                <a:spcPct val="150000"/>
              </a:lnSpc>
              <a:spcBef>
                <a:spcPts val="935"/>
              </a:spcBef>
            </a:pPr>
            <a:r>
              <a:rPr lang="en-US" b="1" spc="10" dirty="0">
                <a:latin typeface="Times New Roman"/>
                <a:cs typeface="Times New Roman"/>
              </a:rPr>
              <a:t>Data Analytics and </a:t>
            </a:r>
            <a:r>
              <a:rPr lang="en-US" b="1" spc="5" dirty="0">
                <a:latin typeface="Times New Roman"/>
                <a:cs typeface="Times New Roman"/>
              </a:rPr>
              <a:t>Insights: </a:t>
            </a:r>
            <a:r>
              <a:rPr lang="en-US" spc="10" dirty="0">
                <a:latin typeface="Times New Roman"/>
                <a:cs typeface="Times New Roman"/>
              </a:rPr>
              <a:t>Implementing </a:t>
            </a:r>
            <a:r>
              <a:rPr lang="en-US" spc="5" dirty="0">
                <a:latin typeface="Times New Roman"/>
                <a:cs typeface="Times New Roman"/>
              </a:rPr>
              <a:t>data analytics tools can </a:t>
            </a:r>
            <a:r>
              <a:rPr lang="en-US" spc="10" dirty="0">
                <a:latin typeface="Times New Roman"/>
                <a:cs typeface="Times New Roman"/>
              </a:rPr>
              <a:t>provide </a:t>
            </a:r>
            <a:r>
              <a:rPr lang="en-US" spc="5" dirty="0">
                <a:latin typeface="Times New Roman"/>
                <a:cs typeface="Times New Roman"/>
              </a:rPr>
              <a:t>valuable insights </a:t>
            </a:r>
            <a:r>
              <a:rPr lang="en-US" spc="10" dirty="0">
                <a:latin typeface="Times New Roman"/>
                <a:cs typeface="Times New Roman"/>
              </a:rPr>
              <a:t> into user behavior, popular animal </a:t>
            </a:r>
            <a:r>
              <a:rPr lang="en-US" spc="5" dirty="0">
                <a:latin typeface="Times New Roman"/>
                <a:cs typeface="Times New Roman"/>
              </a:rPr>
              <a:t>preferences, </a:t>
            </a:r>
            <a:r>
              <a:rPr lang="en-US" spc="15" dirty="0">
                <a:latin typeface="Times New Roman"/>
                <a:cs typeface="Times New Roman"/>
              </a:rPr>
              <a:t>and </a:t>
            </a:r>
            <a:r>
              <a:rPr lang="en-US" spc="10" dirty="0">
                <a:latin typeface="Times New Roman"/>
                <a:cs typeface="Times New Roman"/>
              </a:rPr>
              <a:t>adoption </a:t>
            </a:r>
            <a:r>
              <a:rPr lang="en-US" spc="5" dirty="0">
                <a:latin typeface="Times New Roman"/>
                <a:cs typeface="Times New Roman"/>
              </a:rPr>
              <a:t>trends. </a:t>
            </a:r>
            <a:r>
              <a:rPr lang="en-US" spc="10" dirty="0">
                <a:latin typeface="Times New Roman"/>
                <a:cs typeface="Times New Roman"/>
              </a:rPr>
              <a:t>These </a:t>
            </a:r>
            <a:r>
              <a:rPr lang="en-US" spc="5" dirty="0">
                <a:latin typeface="Times New Roman"/>
                <a:cs typeface="Times New Roman"/>
              </a:rPr>
              <a:t>insights can </a:t>
            </a:r>
            <a:r>
              <a:rPr lang="en-US" spc="10" dirty="0">
                <a:latin typeface="Times New Roman"/>
                <a:cs typeface="Times New Roman"/>
              </a:rPr>
              <a:t>assist </a:t>
            </a:r>
            <a:r>
              <a:rPr lang="en-US" spc="15" dirty="0">
                <a:latin typeface="Times New Roman"/>
                <a:cs typeface="Times New Roman"/>
              </a:rPr>
              <a:t> </a:t>
            </a:r>
            <a:r>
              <a:rPr lang="en-US" spc="10" dirty="0">
                <a:latin typeface="Times New Roman"/>
                <a:cs typeface="Times New Roman"/>
              </a:rPr>
              <a:t>animal</a:t>
            </a:r>
            <a:r>
              <a:rPr lang="en-US" spc="15" dirty="0">
                <a:latin typeface="Times New Roman"/>
                <a:cs typeface="Times New Roman"/>
              </a:rPr>
              <a:t> </a:t>
            </a:r>
            <a:r>
              <a:rPr lang="en-US" spc="10" dirty="0">
                <a:latin typeface="Times New Roman"/>
                <a:cs typeface="Times New Roman"/>
              </a:rPr>
              <a:t>shelters</a:t>
            </a:r>
            <a:r>
              <a:rPr lang="en-US" spc="15" dirty="0">
                <a:latin typeface="Times New Roman"/>
                <a:cs typeface="Times New Roman"/>
              </a:rPr>
              <a:t> </a:t>
            </a:r>
            <a:r>
              <a:rPr lang="en-US" spc="10" dirty="0">
                <a:latin typeface="Times New Roman"/>
                <a:cs typeface="Times New Roman"/>
              </a:rPr>
              <a:t>and</a:t>
            </a:r>
            <a:r>
              <a:rPr lang="en-US" spc="15" dirty="0">
                <a:latin typeface="Times New Roman"/>
                <a:cs typeface="Times New Roman"/>
              </a:rPr>
              <a:t> </a:t>
            </a:r>
            <a:r>
              <a:rPr lang="en-US" spc="5" dirty="0">
                <a:latin typeface="Times New Roman"/>
                <a:cs typeface="Times New Roman"/>
              </a:rPr>
              <a:t>welfare</a:t>
            </a:r>
            <a:r>
              <a:rPr lang="en-US" spc="10" dirty="0">
                <a:latin typeface="Times New Roman"/>
                <a:cs typeface="Times New Roman"/>
              </a:rPr>
              <a:t> organizations</a:t>
            </a:r>
            <a:r>
              <a:rPr lang="en-US" spc="15" dirty="0">
                <a:latin typeface="Times New Roman"/>
                <a:cs typeface="Times New Roman"/>
              </a:rPr>
              <a:t> in</a:t>
            </a:r>
            <a:r>
              <a:rPr lang="en-US" spc="20" dirty="0">
                <a:latin typeface="Times New Roman"/>
                <a:cs typeface="Times New Roman"/>
              </a:rPr>
              <a:t> </a:t>
            </a:r>
            <a:r>
              <a:rPr lang="en-US" spc="10" dirty="0">
                <a:latin typeface="Times New Roman"/>
                <a:cs typeface="Times New Roman"/>
              </a:rPr>
              <a:t>making</a:t>
            </a:r>
            <a:r>
              <a:rPr lang="en-US" spc="15" dirty="0">
                <a:latin typeface="Times New Roman"/>
                <a:cs typeface="Times New Roman"/>
              </a:rPr>
              <a:t> </a:t>
            </a:r>
            <a:r>
              <a:rPr lang="en-US" spc="5" dirty="0">
                <a:latin typeface="Times New Roman"/>
                <a:cs typeface="Times New Roman"/>
              </a:rPr>
              <a:t>data-driven</a:t>
            </a:r>
            <a:r>
              <a:rPr lang="en-US" spc="10" dirty="0">
                <a:latin typeface="Times New Roman"/>
                <a:cs typeface="Times New Roman"/>
              </a:rPr>
              <a:t> </a:t>
            </a:r>
            <a:r>
              <a:rPr lang="en-US" spc="5" dirty="0">
                <a:latin typeface="Times New Roman"/>
                <a:cs typeface="Times New Roman"/>
              </a:rPr>
              <a:t>decisions,  </a:t>
            </a:r>
            <a:r>
              <a:rPr lang="en-US" spc="10" dirty="0">
                <a:latin typeface="Times New Roman"/>
                <a:cs typeface="Times New Roman"/>
              </a:rPr>
              <a:t>optimizing </a:t>
            </a:r>
            <a:r>
              <a:rPr lang="en-US" spc="15" dirty="0">
                <a:latin typeface="Times New Roman"/>
                <a:cs typeface="Times New Roman"/>
              </a:rPr>
              <a:t> </a:t>
            </a:r>
            <a:r>
              <a:rPr lang="en-US" spc="10" dirty="0">
                <a:latin typeface="Times New Roman"/>
                <a:cs typeface="Times New Roman"/>
              </a:rPr>
              <a:t>resource </a:t>
            </a:r>
            <a:r>
              <a:rPr lang="en-US" spc="5" dirty="0">
                <a:latin typeface="Times New Roman"/>
                <a:cs typeface="Times New Roman"/>
              </a:rPr>
              <a:t>allocation, </a:t>
            </a:r>
            <a:r>
              <a:rPr lang="en-US" spc="10" dirty="0">
                <a:latin typeface="Times New Roman"/>
                <a:cs typeface="Times New Roman"/>
              </a:rPr>
              <a:t>and tailoring </a:t>
            </a:r>
            <a:r>
              <a:rPr lang="en-US" spc="5" dirty="0">
                <a:latin typeface="Times New Roman"/>
                <a:cs typeface="Times New Roman"/>
              </a:rPr>
              <a:t>their services</a:t>
            </a:r>
            <a:r>
              <a:rPr lang="en-US" spc="10" dirty="0">
                <a:latin typeface="Times New Roman"/>
                <a:cs typeface="Times New Roman"/>
              </a:rPr>
              <a:t> to </a:t>
            </a:r>
            <a:r>
              <a:rPr lang="en-US" spc="5" dirty="0">
                <a:latin typeface="Times New Roman"/>
                <a:cs typeface="Times New Roman"/>
              </a:rPr>
              <a:t>better </a:t>
            </a:r>
            <a:r>
              <a:rPr lang="en-US" spc="10" dirty="0">
                <a:latin typeface="Times New Roman"/>
                <a:cs typeface="Times New Roman"/>
              </a:rPr>
              <a:t>serve the needs of animals and </a:t>
            </a:r>
            <a:r>
              <a:rPr lang="en-US" spc="15" dirty="0">
                <a:latin typeface="Times New Roman"/>
                <a:cs typeface="Times New Roman"/>
              </a:rPr>
              <a:t> </a:t>
            </a:r>
            <a:r>
              <a:rPr lang="en-US" spc="10" dirty="0">
                <a:latin typeface="Times New Roman"/>
                <a:cs typeface="Times New Roman"/>
              </a:rPr>
              <a:t>potential</a:t>
            </a:r>
            <a:r>
              <a:rPr lang="en-US" dirty="0">
                <a:latin typeface="Times New Roman"/>
                <a:cs typeface="Times New Roman"/>
              </a:rPr>
              <a:t> </a:t>
            </a:r>
            <a:r>
              <a:rPr lang="en-US" spc="10" dirty="0">
                <a:latin typeface="Times New Roman"/>
                <a:cs typeface="Times New Roman"/>
              </a:rPr>
              <a:t>adopters.</a:t>
            </a:r>
            <a:endParaRPr lang="en-US" dirty="0">
              <a:latin typeface="Times New Roman"/>
              <a:cs typeface="Times New Roman"/>
            </a:endParaRPr>
          </a:p>
          <a:p>
            <a:pPr marL="12700" marR="5080" algn="just">
              <a:lnSpc>
                <a:spcPct val="150000"/>
              </a:lnSpc>
              <a:spcBef>
                <a:spcPts val="930"/>
              </a:spcBef>
            </a:pPr>
            <a:r>
              <a:rPr lang="en-US" spc="20" dirty="0">
                <a:latin typeface="Times New Roman"/>
                <a:cs typeface="Times New Roman"/>
              </a:rPr>
              <a:t>By </a:t>
            </a:r>
            <a:r>
              <a:rPr lang="en-US" spc="10" dirty="0">
                <a:latin typeface="Times New Roman"/>
                <a:cs typeface="Times New Roman"/>
              </a:rPr>
              <a:t>focusing on these </a:t>
            </a:r>
            <a:r>
              <a:rPr lang="en-US" spc="5" dirty="0">
                <a:latin typeface="Times New Roman"/>
                <a:cs typeface="Times New Roman"/>
              </a:rPr>
              <a:t>areas </a:t>
            </a:r>
            <a:r>
              <a:rPr lang="en-US" spc="10" dirty="0">
                <a:latin typeface="Times New Roman"/>
                <a:cs typeface="Times New Roman"/>
              </a:rPr>
              <a:t>of </a:t>
            </a:r>
            <a:r>
              <a:rPr lang="en-US" spc="5" dirty="0">
                <a:latin typeface="Times New Roman"/>
                <a:cs typeface="Times New Roman"/>
              </a:rPr>
              <a:t>future </a:t>
            </a:r>
            <a:r>
              <a:rPr lang="en-US" spc="10" dirty="0">
                <a:latin typeface="Times New Roman"/>
                <a:cs typeface="Times New Roman"/>
              </a:rPr>
              <a:t>scope, </a:t>
            </a:r>
            <a:r>
              <a:rPr lang="en-US" spc="5" dirty="0">
                <a:latin typeface="Times New Roman"/>
                <a:cs typeface="Times New Roman"/>
              </a:rPr>
              <a:t>this </a:t>
            </a:r>
            <a:r>
              <a:rPr lang="en-US" spc="10" dirty="0">
                <a:latin typeface="Times New Roman"/>
                <a:cs typeface="Times New Roman"/>
              </a:rPr>
              <a:t>website can continue to grow </a:t>
            </a:r>
            <a:r>
              <a:rPr lang="en-US" spc="5" dirty="0">
                <a:latin typeface="Times New Roman"/>
                <a:cs typeface="Times New Roman"/>
              </a:rPr>
              <a:t>and </a:t>
            </a:r>
            <a:r>
              <a:rPr lang="en-US" spc="10" dirty="0">
                <a:latin typeface="Times New Roman"/>
                <a:cs typeface="Times New Roman"/>
              </a:rPr>
              <a:t>evolve </a:t>
            </a:r>
            <a:r>
              <a:rPr lang="en-US" spc="5" dirty="0">
                <a:latin typeface="Times New Roman"/>
                <a:cs typeface="Times New Roman"/>
              </a:rPr>
              <a:t>as </a:t>
            </a:r>
            <a:r>
              <a:rPr lang="en-US" spc="10" dirty="0">
                <a:latin typeface="Times New Roman"/>
                <a:cs typeface="Times New Roman"/>
              </a:rPr>
              <a:t>a </a:t>
            </a:r>
            <a:r>
              <a:rPr lang="en-US" spc="15" dirty="0">
                <a:latin typeface="Times New Roman"/>
                <a:cs typeface="Times New Roman"/>
              </a:rPr>
              <a:t> </a:t>
            </a:r>
            <a:r>
              <a:rPr lang="en-US" spc="10" dirty="0">
                <a:latin typeface="Times New Roman"/>
                <a:cs typeface="Times New Roman"/>
              </a:rPr>
              <a:t>leading</a:t>
            </a:r>
            <a:r>
              <a:rPr lang="en-US" spc="15" dirty="0">
                <a:latin typeface="Times New Roman"/>
                <a:cs typeface="Times New Roman"/>
              </a:rPr>
              <a:t> </a:t>
            </a:r>
            <a:r>
              <a:rPr lang="en-US" spc="10" dirty="0">
                <a:latin typeface="Times New Roman"/>
                <a:cs typeface="Times New Roman"/>
              </a:rPr>
              <a:t>platform</a:t>
            </a:r>
            <a:r>
              <a:rPr lang="en-US" spc="15" dirty="0">
                <a:latin typeface="Times New Roman"/>
                <a:cs typeface="Times New Roman"/>
              </a:rPr>
              <a:t> </a:t>
            </a:r>
            <a:r>
              <a:rPr lang="en-US" spc="5" dirty="0">
                <a:latin typeface="Times New Roman"/>
                <a:cs typeface="Times New Roman"/>
              </a:rPr>
              <a:t>for</a:t>
            </a:r>
            <a:r>
              <a:rPr lang="en-US" spc="10" dirty="0">
                <a:latin typeface="Times New Roman"/>
                <a:cs typeface="Times New Roman"/>
              </a:rPr>
              <a:t> animal</a:t>
            </a:r>
            <a:r>
              <a:rPr lang="en-US" spc="15" dirty="0">
                <a:latin typeface="Times New Roman"/>
                <a:cs typeface="Times New Roman"/>
              </a:rPr>
              <a:t> </a:t>
            </a:r>
            <a:r>
              <a:rPr lang="en-US" spc="5" dirty="0" err="1">
                <a:latin typeface="Times New Roman"/>
                <a:cs typeface="Times New Roman"/>
              </a:rPr>
              <a:t>helpcare</a:t>
            </a:r>
            <a:r>
              <a:rPr lang="en-US" spc="10" dirty="0">
                <a:latin typeface="Times New Roman"/>
                <a:cs typeface="Times New Roman"/>
              </a:rPr>
              <a:t> and</a:t>
            </a:r>
            <a:r>
              <a:rPr lang="en-US" spc="15" dirty="0">
                <a:latin typeface="Times New Roman"/>
                <a:cs typeface="Times New Roman"/>
              </a:rPr>
              <a:t> </a:t>
            </a:r>
            <a:r>
              <a:rPr lang="en-US" spc="10" dirty="0">
                <a:latin typeface="Times New Roman"/>
                <a:cs typeface="Times New Roman"/>
              </a:rPr>
              <a:t>adoption.</a:t>
            </a:r>
            <a:r>
              <a:rPr lang="en-US" spc="15" dirty="0">
                <a:latin typeface="Times New Roman"/>
                <a:cs typeface="Times New Roman"/>
              </a:rPr>
              <a:t> </a:t>
            </a:r>
            <a:r>
              <a:rPr lang="en-US" spc="10" dirty="0">
                <a:latin typeface="Times New Roman"/>
                <a:cs typeface="Times New Roman"/>
              </a:rPr>
              <a:t>These</a:t>
            </a:r>
            <a:r>
              <a:rPr lang="en-US" spc="15" dirty="0">
                <a:latin typeface="Times New Roman"/>
                <a:cs typeface="Times New Roman"/>
              </a:rPr>
              <a:t> </a:t>
            </a:r>
            <a:r>
              <a:rPr lang="en-US" spc="10" dirty="0">
                <a:latin typeface="Times New Roman"/>
                <a:cs typeface="Times New Roman"/>
              </a:rPr>
              <a:t>enhancements</a:t>
            </a:r>
            <a:r>
              <a:rPr lang="en-US" spc="15" dirty="0">
                <a:latin typeface="Times New Roman"/>
                <a:cs typeface="Times New Roman"/>
              </a:rPr>
              <a:t> </a:t>
            </a:r>
            <a:r>
              <a:rPr lang="en-US" spc="10" dirty="0">
                <a:latin typeface="Times New Roman"/>
                <a:cs typeface="Times New Roman"/>
              </a:rPr>
              <a:t>will</a:t>
            </a:r>
            <a:r>
              <a:rPr lang="en-US" spc="15" dirty="0">
                <a:latin typeface="Times New Roman"/>
                <a:cs typeface="Times New Roman"/>
              </a:rPr>
              <a:t> </a:t>
            </a:r>
            <a:r>
              <a:rPr lang="en-US" spc="10" dirty="0">
                <a:latin typeface="Times New Roman"/>
                <a:cs typeface="Times New Roman"/>
              </a:rPr>
              <a:t>not  only </a:t>
            </a:r>
            <a:r>
              <a:rPr lang="en-US" spc="15" dirty="0">
                <a:latin typeface="Times New Roman"/>
                <a:cs typeface="Times New Roman"/>
              </a:rPr>
              <a:t> </a:t>
            </a:r>
            <a:r>
              <a:rPr lang="en-US" spc="10" dirty="0">
                <a:latin typeface="Times New Roman"/>
                <a:cs typeface="Times New Roman"/>
              </a:rPr>
              <a:t>improve </a:t>
            </a:r>
            <a:r>
              <a:rPr lang="en-US" spc="5" dirty="0">
                <a:latin typeface="Times New Roman"/>
                <a:cs typeface="Times New Roman"/>
              </a:rPr>
              <a:t>the user  </a:t>
            </a:r>
            <a:r>
              <a:rPr lang="en-US" spc="10" dirty="0">
                <a:latin typeface="Times New Roman"/>
                <a:cs typeface="Times New Roman"/>
              </a:rPr>
              <a:t>experience but also contribute to the well-being and betterment  of </a:t>
            </a:r>
            <a:r>
              <a:rPr lang="en-US" spc="5" dirty="0">
                <a:latin typeface="Times New Roman"/>
                <a:cs typeface="Times New Roman"/>
              </a:rPr>
              <a:t>animals </a:t>
            </a:r>
            <a:r>
              <a:rPr lang="en-US" spc="10" dirty="0">
                <a:latin typeface="Times New Roman"/>
                <a:cs typeface="Times New Roman"/>
              </a:rPr>
              <a:t> </a:t>
            </a:r>
            <a:r>
              <a:rPr lang="en-US" spc="15" dirty="0">
                <a:latin typeface="Times New Roman"/>
                <a:cs typeface="Times New Roman"/>
              </a:rPr>
              <a:t>in </a:t>
            </a:r>
            <a:r>
              <a:rPr lang="en-US" spc="5" dirty="0">
                <a:latin typeface="Times New Roman"/>
                <a:cs typeface="Times New Roman"/>
              </a:rPr>
              <a:t>need. </a:t>
            </a:r>
            <a:r>
              <a:rPr lang="en-US" spc="10" dirty="0">
                <a:latin typeface="Times New Roman"/>
                <a:cs typeface="Times New Roman"/>
              </a:rPr>
              <a:t>With ongoing development and updates, this </a:t>
            </a:r>
            <a:r>
              <a:rPr lang="en-US" spc="5" dirty="0">
                <a:latin typeface="Times New Roman"/>
                <a:cs typeface="Times New Roman"/>
              </a:rPr>
              <a:t>project can </a:t>
            </a:r>
            <a:r>
              <a:rPr lang="en-US" spc="15" dirty="0">
                <a:latin typeface="Times New Roman"/>
                <a:cs typeface="Times New Roman"/>
              </a:rPr>
              <a:t>become </a:t>
            </a:r>
            <a:r>
              <a:rPr lang="en-US" spc="10" dirty="0">
                <a:latin typeface="Times New Roman"/>
                <a:cs typeface="Times New Roman"/>
              </a:rPr>
              <a:t>a </a:t>
            </a:r>
            <a:r>
              <a:rPr lang="en-US" spc="5" dirty="0">
                <a:latin typeface="Times New Roman"/>
                <a:cs typeface="Times New Roman"/>
              </a:rPr>
              <a:t>powerful </a:t>
            </a:r>
            <a:r>
              <a:rPr lang="en-US" spc="10" dirty="0">
                <a:latin typeface="Times New Roman"/>
                <a:cs typeface="Times New Roman"/>
              </a:rPr>
              <a:t>tool in </a:t>
            </a:r>
            <a:r>
              <a:rPr lang="en-US" spc="15" dirty="0">
                <a:latin typeface="Times New Roman"/>
                <a:cs typeface="Times New Roman"/>
              </a:rPr>
              <a:t> </a:t>
            </a:r>
            <a:r>
              <a:rPr lang="en-US" spc="10" dirty="0">
                <a:latin typeface="Times New Roman"/>
                <a:cs typeface="Times New Roman"/>
              </a:rPr>
              <a:t>promoting</a:t>
            </a:r>
            <a:r>
              <a:rPr lang="en-US" spc="-5" dirty="0">
                <a:latin typeface="Times New Roman"/>
                <a:cs typeface="Times New Roman"/>
              </a:rPr>
              <a:t> </a:t>
            </a:r>
            <a:r>
              <a:rPr lang="en-US" spc="5" dirty="0">
                <a:latin typeface="Times New Roman"/>
                <a:cs typeface="Times New Roman"/>
              </a:rPr>
              <a:t>animal</a:t>
            </a:r>
            <a:r>
              <a:rPr lang="en-US" spc="20" dirty="0">
                <a:latin typeface="Times New Roman"/>
                <a:cs typeface="Times New Roman"/>
              </a:rPr>
              <a:t> </a:t>
            </a:r>
            <a:r>
              <a:rPr lang="en-US" spc="10" dirty="0">
                <a:latin typeface="Times New Roman"/>
                <a:cs typeface="Times New Roman"/>
              </a:rPr>
              <a:t>welfare</a:t>
            </a:r>
            <a:r>
              <a:rPr lang="en-US" spc="15" dirty="0">
                <a:latin typeface="Times New Roman"/>
                <a:cs typeface="Times New Roman"/>
              </a:rPr>
              <a:t> </a:t>
            </a:r>
            <a:r>
              <a:rPr lang="en-US" spc="5" dirty="0">
                <a:latin typeface="Times New Roman"/>
                <a:cs typeface="Times New Roman"/>
              </a:rPr>
              <a:t>and</a:t>
            </a:r>
            <a:r>
              <a:rPr lang="en-US" spc="15" dirty="0">
                <a:latin typeface="Times New Roman"/>
                <a:cs typeface="Times New Roman"/>
              </a:rPr>
              <a:t> </a:t>
            </a:r>
            <a:r>
              <a:rPr lang="en-US" spc="10" dirty="0">
                <a:latin typeface="Times New Roman"/>
                <a:cs typeface="Times New Roman"/>
              </a:rPr>
              <a:t>connecting</a:t>
            </a:r>
            <a:r>
              <a:rPr lang="en-US" spc="-20" dirty="0">
                <a:latin typeface="Times New Roman"/>
                <a:cs typeface="Times New Roman"/>
              </a:rPr>
              <a:t> </a:t>
            </a:r>
            <a:r>
              <a:rPr lang="en-US" spc="10" dirty="0">
                <a:latin typeface="Times New Roman"/>
                <a:cs typeface="Times New Roman"/>
              </a:rPr>
              <a:t>animals</a:t>
            </a:r>
            <a:r>
              <a:rPr lang="en-US" spc="20" dirty="0">
                <a:latin typeface="Times New Roman"/>
                <a:cs typeface="Times New Roman"/>
              </a:rPr>
              <a:t> </a:t>
            </a:r>
            <a:r>
              <a:rPr lang="en-US" spc="10" dirty="0">
                <a:latin typeface="Times New Roman"/>
                <a:cs typeface="Times New Roman"/>
              </a:rPr>
              <a:t>with</a:t>
            </a:r>
            <a:r>
              <a:rPr lang="en-US" spc="15" dirty="0">
                <a:latin typeface="Times New Roman"/>
                <a:cs typeface="Times New Roman"/>
              </a:rPr>
              <a:t> </a:t>
            </a:r>
            <a:r>
              <a:rPr lang="en-US" spc="5" dirty="0">
                <a:latin typeface="Times New Roman"/>
                <a:cs typeface="Times New Roman"/>
              </a:rPr>
              <a:t>loving </a:t>
            </a:r>
            <a:r>
              <a:rPr lang="en-US" spc="10" dirty="0">
                <a:latin typeface="Times New Roman"/>
                <a:cs typeface="Times New Roman"/>
              </a:rPr>
              <a:t>homes worldwide.</a:t>
            </a:r>
            <a:endParaRPr lang="en-US" dirty="0">
              <a:latin typeface="Times New Roman"/>
              <a:cs typeface="Times New Roman"/>
            </a:endParaRPr>
          </a:p>
        </p:txBody>
      </p:sp>
    </p:spTree>
    <p:extLst>
      <p:ext uri="{BB962C8B-B14F-4D97-AF65-F5344CB8AC3E}">
        <p14:creationId xmlns:p14="http://schemas.microsoft.com/office/powerpoint/2010/main" val="2454467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60C8BC-A972-F41F-1F42-8EE0455EB60C}"/>
              </a:ext>
            </a:extLst>
          </p:cNvPr>
          <p:cNvSpPr txBox="1"/>
          <p:nvPr/>
        </p:nvSpPr>
        <p:spPr>
          <a:xfrm>
            <a:off x="1896180" y="2079057"/>
            <a:ext cx="9057373" cy="1569660"/>
          </a:xfrm>
          <a:prstGeom prst="rect">
            <a:avLst/>
          </a:prstGeom>
          <a:noFill/>
        </p:spPr>
        <p:txBody>
          <a:bodyPr wrap="square" rtlCol="0">
            <a:spAutoFit/>
          </a:bodyPr>
          <a:lstStyle/>
          <a:p>
            <a:pPr algn="just"/>
            <a:r>
              <a:rPr lang="en-IN" sz="9600" dirty="0">
                <a:latin typeface="Baskerville Old Face" pitchFamily="18" charset="0"/>
                <a:cs typeface="Times New Roman" pitchFamily="18" charset="0"/>
              </a:rPr>
              <a:t>Thank You….!</a:t>
            </a:r>
          </a:p>
        </p:txBody>
      </p:sp>
    </p:spTree>
    <p:extLst>
      <p:ext uri="{BB962C8B-B14F-4D97-AF65-F5344CB8AC3E}">
        <p14:creationId xmlns:p14="http://schemas.microsoft.com/office/powerpoint/2010/main" val="2311165264"/>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p>
        </p:txBody>
      </p:sp>
      <p:sp>
        <p:nvSpPr>
          <p:cNvPr id="3" name="Content Placeholder 2"/>
          <p:cNvSpPr>
            <a:spLocks noGrp="1"/>
          </p:cNvSpPr>
          <p:nvPr>
            <p:ph idx="1"/>
          </p:nvPr>
        </p:nvSpPr>
        <p:spPr/>
        <p:txBody>
          <a:bodyPr>
            <a:normAutofit/>
          </a:bodyPr>
          <a:lstStyle/>
          <a:p>
            <a:pPr algn="just">
              <a:lnSpc>
                <a:spcPct val="150000"/>
              </a:lnSpc>
            </a:pPr>
            <a:r>
              <a:rPr lang="en-US" sz="2000" dirty="0">
                <a:cs typeface="Times New Roman" pitchFamily="18" charset="0"/>
              </a:rPr>
              <a:t>The prevention of the spread of diseases and germs can be aided by saving and treating animals when they are sick and in need of care.</a:t>
            </a:r>
          </a:p>
          <a:p>
            <a:pPr algn="just">
              <a:lnSpc>
                <a:spcPct val="150000"/>
              </a:lnSpc>
            </a:pPr>
            <a:endParaRPr lang="en-US" sz="2000" dirty="0"/>
          </a:p>
          <a:p>
            <a:pPr marL="285750" indent="-285750" algn="just">
              <a:lnSpc>
                <a:spcPct val="150000"/>
              </a:lnSpc>
            </a:pPr>
            <a:r>
              <a:rPr lang="en-IN" sz="2000" dirty="0">
                <a:effectLst/>
                <a:ea typeface="Times New Roman" panose="02020603050405020304" pitchFamily="18" charset="0"/>
              </a:rPr>
              <a:t>To implement a messaging system that allows adopters to communicate with animal rescue organizations directly.</a:t>
            </a:r>
          </a:p>
          <a:p>
            <a:pPr marL="285750" indent="-285750" algn="just">
              <a:lnSpc>
                <a:spcPct val="150000"/>
              </a:lnSpc>
              <a:buNone/>
            </a:pPr>
            <a:endParaRPr lang="en-IN" sz="2000" dirty="0"/>
          </a:p>
          <a:p>
            <a:pPr marL="285750" indent="-285750" algn="just">
              <a:lnSpc>
                <a:spcPct val="150000"/>
              </a:lnSpc>
            </a:pPr>
            <a:r>
              <a:rPr lang="en-US" sz="2000" dirty="0"/>
              <a:t>If someone wants to join the NGO, they can apply using the form that will be available on our website.</a:t>
            </a:r>
            <a:endParaRPr lang="en-IN" sz="2000" dirty="0"/>
          </a:p>
          <a:p>
            <a:pPr>
              <a:buNone/>
            </a:pPr>
            <a:endParaRPr lang="en-US" dirty="0"/>
          </a:p>
        </p:txBody>
      </p:sp>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705A12-3EF6-FE98-A733-1E70474BFA6E}"/>
              </a:ext>
            </a:extLst>
          </p:cNvPr>
          <p:cNvSpPr txBox="1"/>
          <p:nvPr/>
        </p:nvSpPr>
        <p:spPr>
          <a:xfrm>
            <a:off x="1322940" y="899962"/>
            <a:ext cx="10116152" cy="6309420"/>
          </a:xfrm>
          <a:prstGeom prst="rect">
            <a:avLst/>
          </a:prstGeom>
          <a:noFill/>
        </p:spPr>
        <p:txBody>
          <a:bodyPr wrap="square" rtlCol="0">
            <a:spAutoFit/>
          </a:bodyPr>
          <a:lstStyle/>
          <a:p>
            <a:pPr algn="ctr"/>
            <a:endParaRPr lang="en-IN" sz="2800" b="1" u="sng" dirty="0">
              <a:solidFill>
                <a:srgbClr val="000000"/>
              </a:solidFill>
              <a:latin typeface="Arial Rounded MT Bold" panose="020F0704030504030204" pitchFamily="34" charset="0"/>
              <a:ea typeface="Times New Roman" panose="02020603050405020304" pitchFamily="18" charset="0"/>
            </a:endParaRPr>
          </a:p>
          <a:p>
            <a:pPr algn="ctr"/>
            <a:r>
              <a:rPr lang="en-IN" sz="2800" b="1" u="sng" dirty="0">
                <a:solidFill>
                  <a:srgbClr val="000000"/>
                </a:solidFill>
                <a:latin typeface="Baskerville Old Face" pitchFamily="18" charset="0"/>
                <a:ea typeface="Times New Roman" panose="02020603050405020304" pitchFamily="18" charset="0"/>
              </a:rPr>
              <a:t>Requirements and Technologies used in The project:</a:t>
            </a:r>
          </a:p>
          <a:p>
            <a:pPr algn="ctr"/>
            <a:endParaRPr lang="en-IN" sz="2000" dirty="0">
              <a:solidFill>
                <a:srgbClr val="000000"/>
              </a:solidFill>
              <a:effectLst/>
              <a:ea typeface="Times New Roman" panose="02020603050405020304" pitchFamily="18" charset="0"/>
            </a:endParaRPr>
          </a:p>
          <a:p>
            <a:pPr algn="just">
              <a:lnSpc>
                <a:spcPct val="150000"/>
              </a:lnSpc>
            </a:pPr>
            <a:r>
              <a:rPr lang="en-IN" sz="2000" dirty="0">
                <a:solidFill>
                  <a:srgbClr val="000000"/>
                </a:solidFill>
                <a:effectLst/>
                <a:latin typeface="Times New Roman" pitchFamily="18" charset="0"/>
                <a:ea typeface="Times New Roman" panose="02020603050405020304" pitchFamily="18" charset="0"/>
                <a:cs typeface="Times New Roman" pitchFamily="18" charset="0"/>
              </a:rPr>
              <a:t>The project can be executed by developing a web application that allows users to browse animals available for adoption, submit adoption applications, and schedule appointments. The web application can also include an administrative panel for animal rescue organizations to manage animal profiles, adoption applications, and event schedules.</a:t>
            </a:r>
          </a:p>
          <a:p>
            <a:pPr algn="ctr"/>
            <a:endParaRPr lang="en-IN" sz="2000" dirty="0">
              <a:solidFill>
                <a:srgbClr val="000000"/>
              </a:solidFill>
              <a:effectLst/>
              <a:ea typeface="Times New Roman" panose="02020603050405020304" pitchFamily="18" charset="0"/>
            </a:endParaRPr>
          </a:p>
          <a:p>
            <a:pPr algn="ctr"/>
            <a:r>
              <a:rPr lang="en-IN" sz="2800" b="1" u="sng" dirty="0">
                <a:solidFill>
                  <a:srgbClr val="000000"/>
                </a:solidFill>
                <a:latin typeface="Baskerville Old Face" pitchFamily="18" charset="0"/>
                <a:ea typeface="Times New Roman" panose="02020603050405020304" pitchFamily="18" charset="0"/>
              </a:rPr>
              <a:t>Technologies used in this project:</a:t>
            </a:r>
          </a:p>
          <a:p>
            <a:pPr algn="ctr"/>
            <a:endParaRPr lang="en-US" sz="2800" dirty="0">
              <a:solidFill>
                <a:srgbClr val="000000"/>
              </a:solidFill>
              <a:effectLst/>
              <a:ea typeface="Times New Roman" panose="02020603050405020304" pitchFamily="18" charset="0"/>
            </a:endParaRPr>
          </a:p>
          <a:p>
            <a:pPr algn="just">
              <a:lnSpc>
                <a:spcPct val="150000"/>
              </a:lnSpc>
              <a:buFont typeface="Wingdings" pitchFamily="2" charset="2"/>
              <a:buChar char="Ø"/>
            </a:pPr>
            <a:r>
              <a:rPr lang="en-US" dirty="0">
                <a:solidFill>
                  <a:srgbClr val="000000"/>
                </a:solidFill>
                <a:latin typeface="Times New Roman" pitchFamily="18" charset="0"/>
                <a:cs typeface="Times New Roman" pitchFamily="18" charset="0"/>
              </a:rPr>
              <a:t>For Frontend : </a:t>
            </a:r>
            <a:r>
              <a:rPr lang="en-US" b="1" dirty="0">
                <a:solidFill>
                  <a:srgbClr val="000000"/>
                </a:solidFill>
                <a:latin typeface="Times New Roman" pitchFamily="18" charset="0"/>
                <a:cs typeface="Times New Roman" pitchFamily="18" charset="0"/>
              </a:rPr>
              <a:t>React.js , bootstrap , Materialize CSS</a:t>
            </a:r>
          </a:p>
          <a:p>
            <a:pPr algn="just">
              <a:lnSpc>
                <a:spcPct val="150000"/>
              </a:lnSpc>
              <a:buFont typeface="Wingdings" pitchFamily="2" charset="2"/>
              <a:buChar char="Ø"/>
            </a:pPr>
            <a:r>
              <a:rPr lang="en-US" dirty="0">
                <a:solidFill>
                  <a:srgbClr val="000000"/>
                </a:solidFill>
                <a:latin typeface="Times New Roman" pitchFamily="18" charset="0"/>
                <a:cs typeface="Times New Roman" pitchFamily="18" charset="0"/>
              </a:rPr>
              <a:t>For Backend :</a:t>
            </a:r>
            <a:r>
              <a:rPr lang="en-US" b="1" dirty="0">
                <a:solidFill>
                  <a:srgbClr val="000000"/>
                </a:solidFill>
                <a:latin typeface="Times New Roman" pitchFamily="18" charset="0"/>
                <a:cs typeface="Times New Roman" pitchFamily="18" charset="0"/>
              </a:rPr>
              <a:t> </a:t>
            </a:r>
            <a:r>
              <a:rPr lang="en-US" b="1" dirty="0" err="1">
                <a:solidFill>
                  <a:srgbClr val="000000"/>
                </a:solidFill>
                <a:latin typeface="Times New Roman" pitchFamily="18" charset="0"/>
                <a:cs typeface="Times New Roman" pitchFamily="18" charset="0"/>
              </a:rPr>
              <a:t>MongoDb</a:t>
            </a:r>
            <a:r>
              <a:rPr lang="en-US" b="1" dirty="0">
                <a:solidFill>
                  <a:srgbClr val="000000"/>
                </a:solidFill>
                <a:latin typeface="Times New Roman" pitchFamily="18" charset="0"/>
                <a:cs typeface="Times New Roman" pitchFamily="18" charset="0"/>
              </a:rPr>
              <a:t> and express</a:t>
            </a:r>
          </a:p>
          <a:p>
            <a:pPr algn="just">
              <a:lnSpc>
                <a:spcPct val="150000"/>
              </a:lnSpc>
              <a:buFont typeface="Wingdings" pitchFamily="2" charset="2"/>
              <a:buChar char="Ø"/>
            </a:pPr>
            <a:r>
              <a:rPr lang="en-US" dirty="0">
                <a:latin typeface="Times New Roman" pitchFamily="18" charset="0"/>
                <a:cs typeface="Times New Roman" pitchFamily="18" charset="0"/>
              </a:rPr>
              <a:t>Version Control: </a:t>
            </a:r>
            <a:r>
              <a:rPr lang="en-US" b="1" dirty="0">
                <a:latin typeface="Times New Roman" pitchFamily="18" charset="0"/>
                <a:cs typeface="Times New Roman" pitchFamily="18" charset="0"/>
              </a:rPr>
              <a:t>A version control system such as Git may be required to manage code changes and collaborations.</a:t>
            </a:r>
            <a:endParaRPr lang="en-US" b="1" dirty="0">
              <a:solidFill>
                <a:srgbClr val="000000"/>
              </a:solidFill>
              <a:latin typeface="Times New Roman" pitchFamily="18" charset="0"/>
              <a:cs typeface="Times New Roman" pitchFamily="18" charset="0"/>
            </a:endParaRPr>
          </a:p>
          <a:p>
            <a:pPr algn="ctr"/>
            <a:endParaRPr lang="en-IN" sz="2400" dirty="0"/>
          </a:p>
        </p:txBody>
      </p:sp>
    </p:spTree>
    <p:extLst>
      <p:ext uri="{BB962C8B-B14F-4D97-AF65-F5344CB8AC3E}">
        <p14:creationId xmlns:p14="http://schemas.microsoft.com/office/powerpoint/2010/main" val="3531533139"/>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Outline of the website</a:t>
            </a:r>
          </a:p>
        </p:txBody>
      </p:sp>
      <p:sp>
        <p:nvSpPr>
          <p:cNvPr id="3" name="Content Placeholder 2"/>
          <p:cNvSpPr>
            <a:spLocks noGrp="1"/>
          </p:cNvSpPr>
          <p:nvPr>
            <p:ph idx="1"/>
          </p:nvPr>
        </p:nvSpPr>
        <p:spPr/>
        <p:txBody>
          <a:bodyPr>
            <a:normAutofit lnSpcReduction="10000"/>
          </a:bodyPr>
          <a:lstStyle/>
          <a:p>
            <a:pPr>
              <a:buNone/>
            </a:pPr>
            <a:r>
              <a:rPr lang="en-US" sz="2400" dirty="0"/>
              <a:t>    </a:t>
            </a:r>
          </a:p>
          <a:p>
            <a:pPr algn="just">
              <a:lnSpc>
                <a:spcPct val="150000"/>
              </a:lnSpc>
              <a:buNone/>
            </a:pPr>
            <a:r>
              <a:rPr lang="en-US" sz="2000" dirty="0"/>
              <a:t>The website consists of 3 main pages:</a:t>
            </a:r>
          </a:p>
          <a:p>
            <a:pPr algn="just">
              <a:lnSpc>
                <a:spcPct val="150000"/>
              </a:lnSpc>
              <a:buNone/>
            </a:pPr>
            <a:r>
              <a:rPr lang="en-IN" sz="2000" dirty="0"/>
              <a:t>     </a:t>
            </a:r>
          </a:p>
          <a:p>
            <a:pPr>
              <a:buNone/>
            </a:pPr>
            <a:r>
              <a:rPr lang="en-IN" sz="2000" dirty="0"/>
              <a:t> </a:t>
            </a:r>
            <a:r>
              <a:rPr lang="en-IN" sz="2000" b="1" u="sng" dirty="0"/>
              <a:t>Main Page</a:t>
            </a:r>
            <a:r>
              <a:rPr lang="en-IN" sz="2000" b="1" dirty="0"/>
              <a:t>:</a:t>
            </a:r>
          </a:p>
          <a:p>
            <a:pPr>
              <a:buNone/>
            </a:pPr>
            <a:endParaRPr lang="en-IN" sz="2000" b="1" dirty="0"/>
          </a:p>
          <a:p>
            <a:pPr marL="457200" indent="-457200" algn="just">
              <a:lnSpc>
                <a:spcPct val="150000"/>
              </a:lnSpc>
            </a:pPr>
            <a:r>
              <a:rPr lang="en-IN" sz="2000" dirty="0"/>
              <a:t> </a:t>
            </a:r>
            <a:r>
              <a:rPr lang="en-US" sz="2000" dirty="0"/>
              <a:t>There are 2 main parts on the main page.</a:t>
            </a:r>
          </a:p>
          <a:p>
            <a:pPr marL="457200" indent="-457200" algn="just">
              <a:lnSpc>
                <a:spcPct val="150000"/>
              </a:lnSpc>
            </a:pPr>
            <a:r>
              <a:rPr lang="en-US" sz="2000" dirty="0"/>
              <a:t>First of all there is a beautiful and interactive logo of our website on the top.</a:t>
            </a:r>
          </a:p>
          <a:p>
            <a:pPr marL="457200" indent="-457200" algn="just">
              <a:lnSpc>
                <a:spcPct val="150000"/>
              </a:lnSpc>
            </a:pPr>
            <a:r>
              <a:rPr lang="en-US" sz="2000" dirty="0"/>
              <a:t> The header in the first section has icons and links that can be used to browse the entire website and link to other pages where we have stored information about different animals.</a:t>
            </a:r>
          </a:p>
          <a:p>
            <a:pPr marL="457200" indent="-457200" algn="just">
              <a:lnSpc>
                <a:spcPct val="150000"/>
              </a:lnSpc>
            </a:pPr>
            <a:r>
              <a:rPr lang="en-US" sz="2000" dirty="0"/>
              <a:t> In order to grow our group and raise awareness, our website link will also be in the footer.</a:t>
            </a:r>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3615" y="1228969"/>
            <a:ext cx="10102363" cy="5586145"/>
          </a:xfrm>
          <a:prstGeom prst="rect">
            <a:avLst/>
          </a:prstGeom>
          <a:noFill/>
        </p:spPr>
        <p:txBody>
          <a:bodyPr wrap="square" rtlCol="0">
            <a:spAutoFit/>
          </a:bodyPr>
          <a:lstStyle/>
          <a:p>
            <a:r>
              <a:rPr lang="en-IN" b="1" u="sng" dirty="0">
                <a:latin typeface="Times New Roman" pitchFamily="18" charset="0"/>
                <a:cs typeface="Times New Roman" pitchFamily="18" charset="0"/>
              </a:rPr>
              <a:t>Second Page</a:t>
            </a:r>
            <a:r>
              <a:rPr lang="en-IN" b="1" dirty="0">
                <a:latin typeface="Times New Roman" pitchFamily="18" charset="0"/>
                <a:cs typeface="Times New Roman" pitchFamily="18" charset="0"/>
              </a:rPr>
              <a:t>:</a:t>
            </a:r>
          </a:p>
          <a:p>
            <a:endParaRPr lang="en-IN" b="1"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 This page has a header and a footer, just like the primary website. Also it will have the section that will tell the all the information about the animals which are need o be adopted like their </a:t>
            </a:r>
            <a:r>
              <a:rPr lang="en-US" dirty="0" err="1">
                <a:latin typeface="Times New Roman" pitchFamily="18" charset="0"/>
                <a:cs typeface="Times New Roman" pitchFamily="18" charset="0"/>
              </a:rPr>
              <a:t>breed,color,age</a:t>
            </a:r>
            <a:r>
              <a:rPr lang="en-US" dirty="0">
                <a:latin typeface="Times New Roman" pitchFamily="18" charset="0"/>
                <a:cs typeface="Times New Roman" pitchFamily="18" charset="0"/>
              </a:rPr>
              <a:t> etc..</a:t>
            </a:r>
          </a:p>
          <a:p>
            <a:pPr algn="just">
              <a:lnSpc>
                <a:spcPct val="150000"/>
              </a:lnSpc>
              <a:buFont typeface="Arial" pitchFamily="34" charset="0"/>
              <a:buChar char="•"/>
            </a:pPr>
            <a:endParaRPr lang="en-IN"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 The page will have an </a:t>
            </a:r>
            <a:r>
              <a:rPr lang="en-US" dirty="0" err="1">
                <a:latin typeface="Times New Roman" pitchFamily="18" charset="0"/>
                <a:cs typeface="Times New Roman" pitchFamily="18" charset="0"/>
              </a:rPr>
              <a:t>intractive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ui</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ux</a:t>
            </a:r>
            <a:r>
              <a:rPr lang="en-US" dirty="0">
                <a:latin typeface="Times New Roman" pitchFamily="18" charset="0"/>
                <a:cs typeface="Times New Roman" pitchFamily="18" charset="0"/>
              </a:rPr>
              <a:t> style that users will find appealing. Additionally, the website will be responsive, meaning that it will alter its size in accordance with the screen's dimensions.</a:t>
            </a:r>
          </a:p>
          <a:p>
            <a:endParaRPr lang="en-IN" dirty="0">
              <a:latin typeface="Times New Roman" pitchFamily="18" charset="0"/>
              <a:cs typeface="Times New Roman" pitchFamily="18" charset="0"/>
            </a:endParaRPr>
          </a:p>
          <a:p>
            <a:r>
              <a:rPr lang="en-IN" b="1" u="sng" dirty="0">
                <a:latin typeface="Times New Roman" pitchFamily="18" charset="0"/>
                <a:cs typeface="Times New Roman" pitchFamily="18" charset="0"/>
              </a:rPr>
              <a:t>Third Page:</a:t>
            </a:r>
          </a:p>
          <a:p>
            <a:endParaRPr lang="en-IN" b="1" u="sng"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 The third tab contains a contact form that allows users to engage with the website and is used to submit website-related questions.</a:t>
            </a:r>
          </a:p>
          <a:p>
            <a:pPr algn="just">
              <a:lnSpc>
                <a:spcPct val="150000"/>
              </a:lnSpc>
              <a:buFont typeface="Arial" pitchFamily="34" charset="0"/>
              <a:buChar char="•"/>
            </a:pPr>
            <a:endParaRPr lang="en-IN" dirty="0">
              <a:latin typeface="Times New Roman" pitchFamily="18" charset="0"/>
              <a:cs typeface="Times New Roman" pitchFamily="18" charset="0"/>
            </a:endParaRPr>
          </a:p>
          <a:p>
            <a:pPr algn="just">
              <a:lnSpc>
                <a:spcPct val="150000"/>
              </a:lnSpc>
              <a:buFont typeface="Arial" pitchFamily="34" charset="0"/>
              <a:buChar char="•"/>
            </a:pPr>
            <a:r>
              <a:rPr lang="en-US" dirty="0">
                <a:latin typeface="Times New Roman" pitchFamily="18" charset="0"/>
                <a:cs typeface="Times New Roman" pitchFamily="18" charset="0"/>
              </a:rPr>
              <a:t> Additionally, the document will be properly validated.</a:t>
            </a:r>
            <a:endParaRPr lang="en-IN" sz="2000" dirty="0">
              <a:latin typeface="Times New Roman" pitchFamily="18" charset="0"/>
              <a:cs typeface="Times New Roman" pitchFamily="18" charset="0"/>
            </a:endParaRPr>
          </a:p>
          <a:p>
            <a:pPr>
              <a:buFont typeface="Arial" pitchFamily="34" charset="0"/>
              <a:buChar char="•"/>
            </a:pPr>
            <a:endParaRPr lang="en-US" sz="2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u="sng" dirty="0">
                <a:latin typeface="Baskerville Old Face" pitchFamily="18" charset="0"/>
              </a:rPr>
              <a:t>About Front- End </a:t>
            </a:r>
          </a:p>
        </p:txBody>
      </p:sp>
      <p:sp>
        <p:nvSpPr>
          <p:cNvPr id="4" name="Content Placeholder 3"/>
          <p:cNvSpPr>
            <a:spLocks noGrp="1"/>
          </p:cNvSpPr>
          <p:nvPr>
            <p:ph idx="1"/>
          </p:nvPr>
        </p:nvSpPr>
        <p:spPr/>
        <p:txBody>
          <a:bodyPr>
            <a:noAutofit/>
          </a:bodyPr>
          <a:lstStyle/>
          <a:p>
            <a:pPr>
              <a:buNone/>
            </a:pPr>
            <a:r>
              <a:rPr lang="en-US" sz="2000" dirty="0"/>
              <a:t>     </a:t>
            </a:r>
          </a:p>
          <a:p>
            <a:pPr>
              <a:buNone/>
            </a:pPr>
            <a:r>
              <a:rPr lang="en-US" sz="2000" dirty="0"/>
              <a:t>    </a:t>
            </a:r>
          </a:p>
          <a:p>
            <a:pPr algn="just">
              <a:lnSpc>
                <a:spcPct val="150000"/>
              </a:lnSpc>
              <a:buNone/>
            </a:pPr>
            <a:r>
              <a:rPr lang="en-US" sz="2000" dirty="0"/>
              <a:t>     Our animal helpline and adoption center website is a platform designed to help people connect with   animals that are available for adoption. The website’s Front-end serves as a central hub where visitors can learn more about your organization, browse profiles of animals that are available for adoption, and take steps to adopt a pet.  </a:t>
            </a:r>
          </a:p>
          <a:p>
            <a:pPr algn="just">
              <a:lnSpc>
                <a:spcPct val="150000"/>
              </a:lnSpc>
              <a:buNone/>
            </a:pPr>
            <a:r>
              <a:rPr lang="en-US" sz="2000" dirty="0"/>
              <a:t>      We started our project by using front-end, we mainly focused on creating a user-friendly and visually appealing design that is easy to navigate. Here are some key elements to consider, which are listed in the next few slides.</a:t>
            </a:r>
          </a:p>
          <a:p>
            <a:pPr>
              <a:buNone/>
            </a:pPr>
            <a:endParaRPr lang="en-US" sz="2400" dirty="0"/>
          </a:p>
          <a:p>
            <a:pPr>
              <a:buNone/>
            </a:pPr>
            <a:endParaRPr lang="en-US" sz="1600" dirty="0"/>
          </a:p>
          <a:p>
            <a:endParaRPr lang="en-US" sz="2000" b="1" dirty="0"/>
          </a:p>
          <a:p>
            <a:endParaRPr lang="en-US" sz="2000" b="1" dirty="0"/>
          </a:p>
          <a:p>
            <a:pPr>
              <a:buNone/>
            </a:pP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3" y="316971"/>
            <a:ext cx="10972800" cy="1143000"/>
          </a:xfrm>
        </p:spPr>
        <p:txBody>
          <a:bodyPr>
            <a:normAutofit fontScale="90000"/>
          </a:bodyPr>
          <a:lstStyle/>
          <a:p>
            <a:pPr algn="l"/>
            <a:br>
              <a:rPr lang="en-US" sz="2700" b="1" i="1" dirty="0"/>
            </a:br>
            <a:r>
              <a:rPr lang="en-US" sz="2700" b="1" i="1" dirty="0"/>
              <a:t>Continued…</a:t>
            </a:r>
            <a:br>
              <a:rPr lang="en-US" sz="3600" b="1" i="1" dirty="0"/>
            </a:br>
            <a:br>
              <a:rPr lang="en-US" sz="3600" b="1" i="1" dirty="0"/>
            </a:br>
            <a:endParaRPr lang="en-US" sz="3600" b="1" i="1" dirty="0"/>
          </a:p>
        </p:txBody>
      </p:sp>
      <p:sp>
        <p:nvSpPr>
          <p:cNvPr id="3" name="Content Placeholder 2"/>
          <p:cNvSpPr>
            <a:spLocks noGrp="1"/>
          </p:cNvSpPr>
          <p:nvPr>
            <p:ph idx="1"/>
          </p:nvPr>
        </p:nvSpPr>
        <p:spPr>
          <a:xfrm>
            <a:off x="423333" y="1219203"/>
            <a:ext cx="10193867" cy="3970867"/>
          </a:xfrm>
        </p:spPr>
        <p:txBody>
          <a:bodyPr>
            <a:normAutofit fontScale="62500" lnSpcReduction="20000"/>
          </a:bodyPr>
          <a:lstStyle/>
          <a:p>
            <a:pPr marL="0" indent="0">
              <a:buNone/>
            </a:pPr>
            <a:r>
              <a:rPr lang="en-US" sz="2800" b="1" dirty="0"/>
              <a:t> </a:t>
            </a:r>
          </a:p>
          <a:p>
            <a:pPr algn="just">
              <a:lnSpc>
                <a:spcPct val="150000"/>
              </a:lnSpc>
            </a:pPr>
            <a:r>
              <a:rPr lang="en-US" sz="3200" b="1" dirty="0"/>
              <a:t>Navigation: </a:t>
            </a:r>
            <a:r>
              <a:rPr lang="en-US" sz="3200" dirty="0"/>
              <a:t>Our website have clear navigation that is easy to find and user. This include a menu bar or navigation panel that allows visitors to quickly find the information they are looking for.</a:t>
            </a:r>
            <a:endParaRPr lang="en-US" sz="3200" b="1" dirty="0"/>
          </a:p>
          <a:p>
            <a:pPr algn="just">
              <a:lnSpc>
                <a:spcPct val="150000"/>
              </a:lnSpc>
            </a:pPr>
            <a:endParaRPr lang="en-US" sz="3200" b="1" dirty="0"/>
          </a:p>
          <a:p>
            <a:pPr algn="just">
              <a:lnSpc>
                <a:spcPct val="150000"/>
              </a:lnSpc>
            </a:pPr>
            <a:endParaRPr lang="en-US" sz="3200" b="1" dirty="0"/>
          </a:p>
          <a:p>
            <a:pPr algn="just">
              <a:lnSpc>
                <a:spcPct val="150000"/>
              </a:lnSpc>
            </a:pPr>
            <a:r>
              <a:rPr lang="en-US" sz="3200" b="1" dirty="0"/>
              <a:t>Homepage: </a:t>
            </a:r>
            <a:r>
              <a:rPr lang="en-US" sz="3200" dirty="0"/>
              <a:t>Our homepage  provide an overview of our organization and the services we provide. This include information about the animals that are available for adoption, upcoming events, and ways to get involved.</a:t>
            </a:r>
          </a:p>
          <a:p>
            <a:endParaRPr lang="en-US" sz="2800" dirty="0"/>
          </a:p>
          <a:p>
            <a:endParaRPr lang="en-US" dirty="0"/>
          </a:p>
        </p:txBody>
      </p:sp>
    </p:spTree>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chitkara</Template>
  <TotalTime>1936</TotalTime>
  <Words>2304</Words>
  <Application>Microsoft Office PowerPoint</Application>
  <PresentationFormat>Widescreen</PresentationFormat>
  <Paragraphs>154</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Rounded MT Bold</vt:lpstr>
      <vt:lpstr>Baskerville Old Face</vt:lpstr>
      <vt:lpstr>Calibri</vt:lpstr>
      <vt:lpstr>Times New Roman</vt:lpstr>
      <vt:lpstr>Wingdings</vt:lpstr>
      <vt:lpstr>template</vt:lpstr>
      <vt:lpstr>  Project Name- Pet Adoption           Submitted By- Sahil  </vt:lpstr>
      <vt:lpstr>PowerPoint Presentation</vt:lpstr>
      <vt:lpstr>PowerPoint Presentation</vt:lpstr>
      <vt:lpstr>Continued…</vt:lpstr>
      <vt:lpstr>PowerPoint Presentation</vt:lpstr>
      <vt:lpstr>Outline of the website</vt:lpstr>
      <vt:lpstr>PowerPoint Presentation</vt:lpstr>
      <vt:lpstr>About Front- End </vt:lpstr>
      <vt:lpstr> Continued…  </vt:lpstr>
      <vt:lpstr>PowerPoint Presentation</vt:lpstr>
      <vt:lpstr>Continued…</vt:lpstr>
      <vt:lpstr>PowerPoint Presentation</vt:lpstr>
      <vt:lpstr>Continued….</vt:lpstr>
      <vt:lpstr>About Back-End</vt:lpstr>
      <vt:lpstr>Continued…</vt:lpstr>
      <vt:lpstr>PowerPoint Presentation</vt:lpstr>
      <vt:lpstr>Continued…</vt:lpstr>
      <vt:lpstr>Responsiveness of the website</vt:lpstr>
      <vt:lpstr>How we made our site Responsive?</vt:lpstr>
      <vt:lpstr>Continued…</vt:lpstr>
      <vt:lpstr>PowerPoint Presentation</vt:lpstr>
      <vt:lpstr>About Form which we created in our website</vt:lpstr>
      <vt:lpstr>Continued…</vt:lpstr>
      <vt:lpstr>PowerPoint Presentation</vt:lpstr>
      <vt:lpstr>Data that we added </vt:lpstr>
      <vt:lpstr>Continued..</vt:lpstr>
      <vt:lpstr>Overall view of our Project</vt:lpstr>
      <vt:lpstr>Key learning from the project</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Report(Phase 1) On PAWFECT CONNECT Submitted To DEPRTMENT OF COMPUTER SCIENCE AND ENGINEERING (2020-2024) Submitted By: Name(s): Khushi Mahajan (2010990382)                 Radhika Mittal (2010990558)                 Vishakha Devi (2010990784)                 Vrinda Bindal (2010990791) Semester: 6th sem Group:21</dc:title>
  <dc:creator>Radhika Mittal</dc:creator>
  <cp:lastModifiedBy>Sahil Banwala</cp:lastModifiedBy>
  <cp:revision>82</cp:revision>
  <dcterms:created xsi:type="dcterms:W3CDTF">2023-04-02T17:24:36Z</dcterms:created>
  <dcterms:modified xsi:type="dcterms:W3CDTF">2023-12-01T20:31:11Z</dcterms:modified>
</cp:coreProperties>
</file>